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1"/>
  </p:notesMasterIdLst>
  <p:sldIdLst>
    <p:sldId id="256" r:id="rId2"/>
    <p:sldId id="259" r:id="rId3"/>
    <p:sldId id="261" r:id="rId4"/>
    <p:sldId id="260" r:id="rId5"/>
    <p:sldId id="257" r:id="rId6"/>
    <p:sldId id="258" r:id="rId7"/>
    <p:sldId id="262" r:id="rId8"/>
    <p:sldId id="263" r:id="rId9"/>
    <p:sldId id="265" r:id="rId10"/>
    <p:sldId id="273" r:id="rId11"/>
    <p:sldId id="271" r:id="rId12"/>
    <p:sldId id="264" r:id="rId13"/>
    <p:sldId id="266" r:id="rId14"/>
    <p:sldId id="274" r:id="rId15"/>
    <p:sldId id="272" r:id="rId16"/>
    <p:sldId id="267" r:id="rId17"/>
    <p:sldId id="268" r:id="rId18"/>
    <p:sldId id="269" r:id="rId19"/>
    <p:sldId id="275" r:id="rId20"/>
    <p:sldId id="276" r:id="rId21"/>
    <p:sldId id="270" r:id="rId22"/>
    <p:sldId id="277" r:id="rId23"/>
    <p:sldId id="278" r:id="rId24"/>
    <p:sldId id="279" r:id="rId25"/>
    <p:sldId id="280" r:id="rId26"/>
    <p:sldId id="281" r:id="rId27"/>
    <p:sldId id="282" r:id="rId28"/>
    <p:sldId id="286" r:id="rId29"/>
    <p:sldId id="287" r:id="rId30"/>
    <p:sldId id="288" r:id="rId31"/>
    <p:sldId id="284" r:id="rId32"/>
    <p:sldId id="285" r:id="rId33"/>
    <p:sldId id="289" r:id="rId34"/>
    <p:sldId id="292" r:id="rId35"/>
    <p:sldId id="290" r:id="rId36"/>
    <p:sldId id="291" r:id="rId37"/>
    <p:sldId id="293" r:id="rId38"/>
    <p:sldId id="305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C7FA7-E13B-493E-891E-2F85C0ECB99F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719AC-060A-46F0-9A4F-6601A8CA0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56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 country has the Absolute Advantage</a:t>
            </a:r>
            <a:r>
              <a:rPr lang="en-US" baseline="0" dirty="0" smtClean="0"/>
              <a:t> in producing guns? Butter?</a:t>
            </a:r>
          </a:p>
          <a:p>
            <a:r>
              <a:rPr lang="en-US" baseline="0" dirty="0" smtClean="0"/>
              <a:t>Would that country be better off not trading.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719AC-060A-46F0-9A4F-6601A8CA0D7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06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 country has the Absolute Advantage</a:t>
            </a:r>
            <a:r>
              <a:rPr lang="en-US" baseline="0" dirty="0" smtClean="0"/>
              <a:t> in producing guns? Butter?</a:t>
            </a:r>
          </a:p>
          <a:p>
            <a:r>
              <a:rPr lang="en-US" baseline="0" dirty="0" smtClean="0"/>
              <a:t>Would that country be better off </a:t>
            </a:r>
            <a:r>
              <a:rPr lang="en-US" baseline="0" smtClean="0"/>
              <a:t>not trading.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719AC-060A-46F0-9A4F-6601A8CA0D7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06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 country has the Absolute Advantage</a:t>
            </a:r>
            <a:r>
              <a:rPr lang="en-US" baseline="0" dirty="0" smtClean="0"/>
              <a:t> in producing guns? Butter?</a:t>
            </a:r>
          </a:p>
          <a:p>
            <a:r>
              <a:rPr lang="en-US" baseline="0" dirty="0" smtClean="0"/>
              <a:t>Would that country be better off not trading.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719AC-060A-46F0-9A4F-6601A8CA0D7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0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9/23/2014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9/23/2014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9/23/2014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9/23/2014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9/23/2014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9/23/2014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Macroeconomics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Messick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61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5424"/>
            <a:ext cx="13336588" cy="663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2400" b="1" dirty="0" smtClean="0"/>
              <a:t>Production </a:t>
            </a:r>
            <a:r>
              <a:rPr lang="en-US" sz="2400" b="1" dirty="0"/>
              <a:t>Possibilities Curve (Frontier)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715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.lanecc.edu/users/martinezp/images/PPFdm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675484"/>
            <a:ext cx="4180697" cy="2471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7200" cy="4873752"/>
          </a:xfrm>
        </p:spPr>
        <p:txBody>
          <a:bodyPr/>
          <a:lstStyle/>
          <a:p>
            <a:r>
              <a:rPr lang="en-US" dirty="0" smtClean="0"/>
              <a:t>Linear PPC Graph: </a:t>
            </a:r>
            <a:r>
              <a:rPr lang="en-US" b="1" dirty="0" smtClean="0"/>
              <a:t>Constant opportunity cost</a:t>
            </a:r>
          </a:p>
          <a:p>
            <a:pPr lvl="1"/>
            <a:r>
              <a:rPr lang="en-US" i="1" dirty="0" smtClean="0"/>
              <a:t>Why?</a:t>
            </a:r>
            <a:r>
              <a:rPr lang="en-US" dirty="0" smtClean="0"/>
              <a:t> Because slope is constant for any two points on the PPC.  Since opportunity cost = slope, therefore opportunity costs are constant!</a:t>
            </a:r>
          </a:p>
          <a:p>
            <a:r>
              <a:rPr lang="en-US" dirty="0" smtClean="0"/>
              <a:t>Curved PPC Graph: </a:t>
            </a:r>
            <a:r>
              <a:rPr lang="en-US" b="1" dirty="0" smtClean="0"/>
              <a:t>Increasing Opportunity Costs</a:t>
            </a:r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Production Possibilities Curve (</a:t>
            </a:r>
            <a:r>
              <a:rPr lang="en-US" sz="2400" b="1" dirty="0" smtClean="0"/>
              <a:t>Frontier)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609170" y="3618576"/>
            <a:ext cx="320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i="1" dirty="0"/>
              <a:t>Why</a:t>
            </a:r>
            <a:r>
              <a:rPr lang="en-US" dirty="0"/>
              <a:t>? Because the slope is not constant! </a:t>
            </a:r>
            <a:r>
              <a:rPr lang="en-US" dirty="0" smtClean="0"/>
              <a:t>If you </a:t>
            </a:r>
            <a:r>
              <a:rPr lang="en-US" dirty="0"/>
              <a:t>keep increasing the quantity of salmon at a constant rate, the quantity of lumber (opportunity cost) decreases at an ever faster rate!</a:t>
            </a:r>
          </a:p>
        </p:txBody>
      </p:sp>
    </p:spTree>
    <p:extLst>
      <p:ext uri="{BB962C8B-B14F-4D97-AF65-F5344CB8AC3E}">
        <p14:creationId xmlns:p14="http://schemas.microsoft.com/office/powerpoint/2010/main" val="193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Production Possibilities Curve (Frontier)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679645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Resource Increase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93804" y="1711912"/>
            <a:ext cx="2182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Resource Decrease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0" y="2209800"/>
            <a:ext cx="0" cy="1066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24000" y="3276600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248400" y="2156532"/>
            <a:ext cx="0" cy="1066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248400" y="3223332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790480" y="2573044"/>
            <a:ext cx="1482940" cy="1371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068866" y="2617434"/>
            <a:ext cx="114300" cy="116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273420" y="2895600"/>
            <a:ext cx="8878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752600" y="2438400"/>
            <a:ext cx="76200" cy="134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621066" y="2344444"/>
            <a:ext cx="1866900" cy="1828800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>
            <a:off x="5399104" y="2401414"/>
            <a:ext cx="1733359" cy="162313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6441488" y="2585624"/>
            <a:ext cx="76200" cy="111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670088" y="2697336"/>
            <a:ext cx="114300" cy="125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6898688" y="2975502"/>
            <a:ext cx="76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5718696" y="2734322"/>
            <a:ext cx="1066800" cy="990600"/>
          </a:xfrm>
          <a:prstGeom prst="arc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57137" y="3505200"/>
            <a:ext cx="210506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Land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Labor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Capital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Entrepreneurship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565025" y="3507419"/>
            <a:ext cx="210506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Land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Labor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Capital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Entrepreneurship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4191000" y="1524000"/>
            <a:ext cx="76200" cy="5029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239066" y="3505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219722" y="4290132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228600" y="5132034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228600" y="5943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495800" y="3507419"/>
            <a:ext cx="0" cy="3025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513556" y="4304931"/>
            <a:ext cx="0" cy="3025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540190" y="5125375"/>
            <a:ext cx="0" cy="3025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563122" y="5950995"/>
            <a:ext cx="0" cy="3025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96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Production Possibilities Curve (Frontier)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374845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Resource Increase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93804" y="1407112"/>
            <a:ext cx="2182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Resource Decrease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0" y="1905000"/>
            <a:ext cx="0" cy="1066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240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248400" y="1851732"/>
            <a:ext cx="0" cy="1066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248400" y="2918532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790480" y="2268244"/>
            <a:ext cx="1482940" cy="1371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068866" y="2312634"/>
            <a:ext cx="114300" cy="116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273420" y="2590800"/>
            <a:ext cx="8878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752600" y="2133600"/>
            <a:ext cx="76200" cy="134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621066" y="2039644"/>
            <a:ext cx="1866900" cy="1828800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>
            <a:off x="5399104" y="2096614"/>
            <a:ext cx="1733359" cy="162313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6441488" y="2280824"/>
            <a:ext cx="76200" cy="111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670088" y="2392536"/>
            <a:ext cx="114300" cy="125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6898688" y="2670702"/>
            <a:ext cx="76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5718696" y="2429522"/>
            <a:ext cx="1066800" cy="990600"/>
          </a:xfrm>
          <a:prstGeom prst="arc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57137" y="3200400"/>
            <a:ext cx="210506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Land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Labor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Capital</a:t>
            </a:r>
          </a:p>
          <a:p>
            <a:endParaRPr lang="en-US" dirty="0" smtClean="0"/>
          </a:p>
          <a:p>
            <a:r>
              <a:rPr lang="en-US" dirty="0" smtClean="0"/>
              <a:t>Entrepreneurship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565025" y="3202619"/>
            <a:ext cx="210506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Land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Labor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Capital</a:t>
            </a:r>
          </a:p>
          <a:p>
            <a:endParaRPr lang="en-US" dirty="0" smtClean="0"/>
          </a:p>
          <a:p>
            <a:r>
              <a:rPr lang="en-US" dirty="0" smtClean="0"/>
              <a:t>Entrepreneurship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4191000" y="1254807"/>
            <a:ext cx="76200" cy="5029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239066" y="3200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219722" y="3985332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228600" y="4827234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228600" y="5410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495800" y="3202619"/>
            <a:ext cx="0" cy="3025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513556" y="4000131"/>
            <a:ext cx="0" cy="3025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540190" y="4820575"/>
            <a:ext cx="0" cy="3025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565025" y="5382818"/>
            <a:ext cx="0" cy="3025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192034" y="3982089"/>
            <a:ext cx="2465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Increase in Labor Force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Increase in Education (Skills)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1228281" y="4820575"/>
            <a:ext cx="2815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Increase in quality of machinery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Increase in quantity of machinery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Increase in Capital technology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790480" y="5713348"/>
            <a:ext cx="3275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Increase in technology helps physical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capital to improve.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Development of new markets &amp; products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</p:txBody>
      </p:sp>
      <p:sp>
        <p:nvSpPr>
          <p:cNvPr id="42" name="TextBox 41"/>
          <p:cNvSpPr txBox="1"/>
          <p:nvPr/>
        </p:nvSpPr>
        <p:spPr>
          <a:xfrm>
            <a:off x="1203132" y="3123076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Increase in quantity of  land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Increase in quality of land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Discovery of new resources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5383197" y="3073415"/>
            <a:ext cx="2638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Decrease in quantity of  land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Decrease in quality of land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Exhaustion of current resources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5469759" y="3999844"/>
            <a:ext cx="2505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Decrease in Labor Force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Decrease in Education (Skills)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5491091" y="4820575"/>
            <a:ext cx="2811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Decrease in quality of machinery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Decrease in quantity of machinery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4947180" y="5720911"/>
            <a:ext cx="3506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Decrease in use of new technology.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No development of new markets &amp; products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495800" y="1851732"/>
            <a:ext cx="13965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Causes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Recession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Depression</a:t>
            </a:r>
          </a:p>
        </p:txBody>
      </p:sp>
    </p:spTree>
    <p:extLst>
      <p:ext uri="{BB962C8B-B14F-4D97-AF65-F5344CB8AC3E}">
        <p14:creationId xmlns:p14="http://schemas.microsoft.com/office/powerpoint/2010/main" val="415785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Production Possibilities Curve (Frontier)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48600" cy="4873752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Determinants of Long Term Economic Growth</a:t>
            </a:r>
          </a:p>
          <a:p>
            <a:pPr marL="0" indent="0" algn="ctr">
              <a:buNone/>
            </a:pPr>
            <a:endParaRPr lang="en-US" u="sng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@ 25% is attributable to growth in human capital (Labor)</a:t>
            </a:r>
          </a:p>
          <a:p>
            <a:pPr marL="1097280" lvl="2" indent="-457200">
              <a:buFont typeface="Wingdings" panose="05000000000000000000" pitchFamily="2" charset="2"/>
              <a:buChar char="Ø"/>
            </a:pPr>
            <a:r>
              <a:rPr lang="en-US" dirty="0" smtClean="0"/>
              <a:t>More education as well as more experience</a:t>
            </a:r>
          </a:p>
          <a:p>
            <a:pPr marL="640080" lvl="2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@ 25% is attributable to physical capital</a:t>
            </a:r>
          </a:p>
          <a:p>
            <a:pPr marL="1097280" lvl="2" indent="-457200">
              <a:buFont typeface="Wingdings" panose="05000000000000000000" pitchFamily="2" charset="2"/>
              <a:buChar char="Ø"/>
            </a:pPr>
            <a:r>
              <a:rPr lang="en-US" dirty="0" smtClean="0"/>
              <a:t>More machinery as well as more places producing goods</a:t>
            </a:r>
          </a:p>
          <a:p>
            <a:pPr marL="640080" lvl="2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@ 50% is attributable to New Technology (Entrepreneurship)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50223"/>
            <a:ext cx="46923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The Instant Economist, Timothy Taylor, p.128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188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/>
          </a:bodyPr>
          <a:lstStyle/>
          <a:p>
            <a:r>
              <a:rPr lang="en-US" sz="2800" b="1" dirty="0"/>
              <a:t>Production Possibilities Curve (Frontier)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example PPC graphs with explanations…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86992"/>
            <a:ext cx="47244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0"/>
            <a:ext cx="4724400" cy="1960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https://media.lanecc.edu/users/martinezp/images/PPFRe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086992"/>
            <a:ext cx="2965450" cy="1730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997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Production Possibilities </a:t>
            </a:r>
            <a:r>
              <a:rPr lang="en-US" sz="3200" b="1" dirty="0" smtClean="0"/>
              <a:t>Curve &amp; Comparative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 smtClean="0"/>
              <a:t>Trade</a:t>
            </a:r>
            <a:r>
              <a:rPr lang="en-US" dirty="0" smtClean="0"/>
              <a:t>: Using specialization, individuals provide goods and services to others and receive goods and services in return.</a:t>
            </a:r>
          </a:p>
          <a:p>
            <a:r>
              <a:rPr lang="en-US" dirty="0" smtClean="0"/>
              <a:t>By trading, economies gain more goods and services than trying to be self-sufficient.</a:t>
            </a:r>
          </a:p>
          <a:p>
            <a:r>
              <a:rPr lang="en-US" dirty="0" smtClean="0"/>
              <a:t>Comparative Advantage shows us how this economic gain is made.</a:t>
            </a:r>
          </a:p>
          <a:p>
            <a:r>
              <a:rPr lang="en-US" u="sng" dirty="0" smtClean="0"/>
              <a:t>Comparative Advantage</a:t>
            </a:r>
            <a:r>
              <a:rPr lang="en-US" dirty="0" smtClean="0"/>
              <a:t>: Determines specialization for trade between nations; based on the nation with the </a:t>
            </a:r>
            <a:r>
              <a:rPr lang="en-US" b="1" i="1" u="sng" dirty="0" smtClean="0"/>
              <a:t>lower</a:t>
            </a:r>
            <a:r>
              <a:rPr lang="en-US" dirty="0" smtClean="0"/>
              <a:t> relative or comparative cost of production.</a:t>
            </a:r>
          </a:p>
          <a:p>
            <a:r>
              <a:rPr lang="en-US" u="sng" dirty="0" smtClean="0"/>
              <a:t>Absolute Advantage</a:t>
            </a:r>
            <a:r>
              <a:rPr lang="en-US" dirty="0" smtClean="0"/>
              <a:t>: An economy that produces absolutely more of a certain good than another economy.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25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Production Possibilities </a:t>
            </a:r>
            <a:r>
              <a:rPr lang="en-US" sz="3200" b="1" dirty="0" smtClean="0"/>
              <a:t>Curve &amp; Comparative Advantage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143000" y="1669852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69413" y="4794052"/>
            <a:ext cx="29409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924" y="1524000"/>
            <a:ext cx="111120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Military</a:t>
            </a:r>
          </a:p>
          <a:p>
            <a:pPr algn="ctr"/>
            <a:r>
              <a:rPr lang="en-US" sz="1400" dirty="0" smtClean="0"/>
              <a:t>Equipment</a:t>
            </a:r>
          </a:p>
          <a:p>
            <a:pPr algn="ctr"/>
            <a:r>
              <a:rPr lang="en-US" sz="1400" dirty="0" smtClean="0"/>
              <a:t>(000’s)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393781" y="4744946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Butter (000’s)</a:t>
            </a:r>
            <a:endParaRPr lang="en-US" sz="14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334000" y="1706472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53230" y="4830672"/>
            <a:ext cx="313157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27381" y="1534180"/>
            <a:ext cx="111120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Military</a:t>
            </a:r>
          </a:p>
          <a:p>
            <a:pPr algn="ctr"/>
            <a:r>
              <a:rPr lang="en-US" sz="1400" dirty="0" smtClean="0"/>
              <a:t>Equipment</a:t>
            </a:r>
          </a:p>
          <a:p>
            <a:pPr algn="ctr"/>
            <a:r>
              <a:rPr lang="en-US" sz="1400" dirty="0" smtClean="0"/>
              <a:t>(000’s)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325505" y="4830672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Butter (000’s)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752600" y="1485186"/>
            <a:ext cx="1810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United States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705600" y="1446975"/>
            <a:ext cx="11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Ukraine</a:t>
            </a:r>
            <a:endParaRPr lang="en-US" b="1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302211"/>
              </p:ext>
            </p:extLst>
          </p:nvPr>
        </p:nvGraphicFramePr>
        <p:xfrm>
          <a:off x="1666977" y="5167301"/>
          <a:ext cx="6096000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371600"/>
                <a:gridCol w="1447800"/>
                <a:gridCol w="8382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Equipment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Butter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Equipment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Butter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1,000,000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80,000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700,000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30,000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40,000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80,000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54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Production Possibilities </a:t>
            </a:r>
            <a:r>
              <a:rPr lang="en-US" sz="3200" b="1" dirty="0" smtClean="0"/>
              <a:t>Curve &amp; Comparative Advantage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4981" y="1447800"/>
            <a:ext cx="807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Even though the United States enjoys ABSOLUTE ADVANTAGE-that does not alone tells us what to produce….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…rather it is COMPARATIVE ADVANTAGE that should dictate what the Ukraine or United States produces.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do you calculate comparative advantage?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Know the definition of </a:t>
            </a:r>
            <a:r>
              <a:rPr lang="en-US" i="1" dirty="0" smtClean="0"/>
              <a:t>comparative advantage</a:t>
            </a:r>
            <a:r>
              <a:rPr lang="en-US" dirty="0" smtClean="0"/>
              <a:t>!</a:t>
            </a:r>
          </a:p>
          <a:p>
            <a:pPr lvl="1"/>
            <a:endParaRPr lang="en-US" dirty="0" smtClean="0"/>
          </a:p>
          <a:p>
            <a:pPr lvl="1"/>
            <a:r>
              <a:rPr lang="en-US" i="1" dirty="0" smtClean="0"/>
              <a:t>Comparative Advantage </a:t>
            </a:r>
            <a:r>
              <a:rPr lang="en-US" dirty="0" smtClean="0"/>
              <a:t>means one entity can produce something at a </a:t>
            </a:r>
            <a:r>
              <a:rPr lang="en-US" i="1" dirty="0" smtClean="0"/>
              <a:t>lower marginal opportunity production cost </a:t>
            </a:r>
            <a:r>
              <a:rPr lang="en-US" dirty="0" smtClean="0"/>
              <a:t>than another entity.</a:t>
            </a:r>
          </a:p>
          <a:p>
            <a:pPr marL="1257300" lvl="2" indent="-342900">
              <a:buFont typeface="+mj-lt"/>
              <a:buAutoNum type="arabicPeriod"/>
            </a:pPr>
            <a:endParaRPr lang="en-US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What is the opportunity cost of military equipment? To produce guns what do you have to give up? (answer: butter production)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What is the opportunity cost of butter? To produce butter what do you have to give up? (answer: military equipment)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Find the marginal opportunity costs for guns and butter for each country…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02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Production Possibilities Curve &amp; Comparative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Since </a:t>
            </a:r>
            <a:r>
              <a:rPr lang="en-US" b="1" i="1" dirty="0" smtClean="0"/>
              <a:t>marginal</a:t>
            </a:r>
            <a:r>
              <a:rPr lang="en-US" dirty="0" smtClean="0"/>
              <a:t> means </a:t>
            </a:r>
            <a:r>
              <a:rPr lang="en-US" b="1" i="1" dirty="0" smtClean="0"/>
              <a:t>additional</a:t>
            </a:r>
            <a:r>
              <a:rPr lang="en-US" dirty="0" smtClean="0"/>
              <a:t>, we must find out the marginal opportunity cost for one gun and one butter of both countries. Just set up a table…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Remember marginal opportunity cost is just slope …so start with butter on the x-axis for both countries.  But use the two most extreme points which are the x and y intercepts to find slope.</a:t>
            </a:r>
          </a:p>
          <a:p>
            <a:pPr marL="0" indent="0">
              <a:buNone/>
            </a:pPr>
            <a:r>
              <a:rPr lang="en-US" dirty="0" smtClean="0"/>
              <a:t>Then determine which country can produce that good at a LOWER marginal  opportunity cost-that country has the </a:t>
            </a:r>
            <a:r>
              <a:rPr lang="en-US" i="1" dirty="0" smtClean="0"/>
              <a:t>comparative advantage </a:t>
            </a:r>
            <a:r>
              <a:rPr lang="en-US" dirty="0" smtClean="0"/>
              <a:t>in producing that good!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96745" y="2696592"/>
            <a:ext cx="1810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United States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68745" y="2673204"/>
            <a:ext cx="11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Ukraine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5745" y="3289631"/>
            <a:ext cx="26276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butter =  ____ guns </a:t>
            </a:r>
          </a:p>
          <a:p>
            <a:endParaRPr lang="en-US" dirty="0"/>
          </a:p>
          <a:p>
            <a:r>
              <a:rPr lang="en-US" dirty="0" smtClean="0"/>
              <a:t>1 gun     =   ____ butter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39379" y="3307386"/>
            <a:ext cx="26276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butter =  ____ guns </a:t>
            </a:r>
          </a:p>
          <a:p>
            <a:endParaRPr lang="en-US" dirty="0"/>
          </a:p>
          <a:p>
            <a:r>
              <a:rPr lang="en-US" dirty="0" smtClean="0"/>
              <a:t>1 gun     =   ____ butter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87145" y="2673204"/>
            <a:ext cx="3200400" cy="1683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53000" y="2667000"/>
            <a:ext cx="3200400" cy="1683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8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Study of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Economics</a:t>
            </a:r>
            <a:r>
              <a:rPr lang="en-US" dirty="0" smtClean="0"/>
              <a:t>: The study of </a:t>
            </a:r>
            <a:r>
              <a:rPr lang="en-US" b="1" dirty="0" smtClean="0"/>
              <a:t>scarcity</a:t>
            </a:r>
            <a:r>
              <a:rPr lang="en-US" dirty="0" smtClean="0"/>
              <a:t> and </a:t>
            </a:r>
            <a:r>
              <a:rPr lang="en-US" b="1" dirty="0" smtClean="0"/>
              <a:t>choice.</a:t>
            </a:r>
          </a:p>
          <a:p>
            <a:pPr lvl="1"/>
            <a:r>
              <a:rPr lang="en-US" u="sng" dirty="0" smtClean="0"/>
              <a:t>Market Economy</a:t>
            </a:r>
            <a:r>
              <a:rPr lang="en-US" dirty="0" smtClean="0"/>
              <a:t>: Market decisions are decentralized and made by firms and individuals. i.e., United States, United Kingdom, Germany</a:t>
            </a:r>
          </a:p>
          <a:p>
            <a:pPr lvl="1"/>
            <a:r>
              <a:rPr lang="en-US" u="sng" dirty="0" smtClean="0"/>
              <a:t>Command Economy</a:t>
            </a:r>
            <a:r>
              <a:rPr lang="en-US" dirty="0" smtClean="0"/>
              <a:t>:  Market decisions are centralized and made by </a:t>
            </a:r>
            <a:r>
              <a:rPr lang="en-US" dirty="0" err="1" smtClean="0"/>
              <a:t>bureauocratic</a:t>
            </a:r>
            <a:r>
              <a:rPr lang="en-US" dirty="0" smtClean="0"/>
              <a:t> institutions. i.e., Cuba, North Korea, Saudi Arabia, Iran, &amp; Libya</a:t>
            </a:r>
          </a:p>
          <a:p>
            <a:pPr lvl="1"/>
            <a:r>
              <a:rPr lang="en-US" dirty="0" smtClean="0"/>
              <a:t>Political boundaries do </a:t>
            </a:r>
            <a:r>
              <a:rPr lang="en-US" b="1" dirty="0" smtClean="0"/>
              <a:t>NOT</a:t>
            </a:r>
            <a:r>
              <a:rPr lang="en-US" dirty="0" smtClean="0"/>
              <a:t> define markets…markets are truly global and w/o borders.</a:t>
            </a:r>
          </a:p>
          <a:p>
            <a:r>
              <a:rPr lang="en-US" dirty="0" smtClean="0"/>
              <a:t>Resources Are Scarce!</a:t>
            </a:r>
          </a:p>
          <a:p>
            <a:pPr lvl="1"/>
            <a:r>
              <a:rPr lang="en-US" dirty="0" smtClean="0"/>
              <a:t>Can’t Always Get What You Want…</a:t>
            </a:r>
          </a:p>
          <a:p>
            <a:pPr lvl="1"/>
            <a:r>
              <a:rPr lang="en-US" dirty="0" smtClean="0"/>
              <a:t>Resource: Anything that can be used to produce something else.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7565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Production Possibilities Curve &amp; Comparative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873752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How much should each country produce &amp; trade in order to maximize their benefit? What about point B?</a:t>
            </a:r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19899"/>
              </p:ext>
            </p:extLst>
          </p:nvPr>
        </p:nvGraphicFramePr>
        <p:xfrm>
          <a:off x="457200" y="2667000"/>
          <a:ext cx="7467601" cy="2342877"/>
        </p:xfrm>
        <a:graphic>
          <a:graphicData uri="http://schemas.openxmlformats.org/drawingml/2006/table">
            <a:tbl>
              <a:tblPr/>
              <a:tblGrid>
                <a:gridCol w="1053195"/>
                <a:gridCol w="537802"/>
                <a:gridCol w="159660"/>
                <a:gridCol w="1030786"/>
                <a:gridCol w="212880"/>
                <a:gridCol w="873928"/>
                <a:gridCol w="212880"/>
                <a:gridCol w="1235263"/>
                <a:gridCol w="212880"/>
                <a:gridCol w="997174"/>
                <a:gridCol w="212880"/>
                <a:gridCol w="728273"/>
              </a:tblGrid>
              <a:tr h="2354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Consumes after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Consumes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Gain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54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Specialization &amp;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Before Trade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From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4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Produces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Trades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(Point B)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United States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Guns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1,000,000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-140,000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860,000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700,000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160,000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3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4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Butter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35,000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35,000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30,000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5,000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4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4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Ukraine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Guns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140,000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140,000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40,000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100,000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4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4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Butter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80,000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-35,000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45,000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40,000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5,000</a:t>
                      </a:r>
                    </a:p>
                  </a:txBody>
                  <a:tcPr marL="8409" marR="8409" marT="84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1" y="54864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your graph, plot the new points for each country under “Consumes after Specialization &amp; Trade”.  What do you notice?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77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Production Possibilities </a:t>
            </a:r>
            <a:r>
              <a:rPr lang="en-US" sz="3200" b="1" dirty="0" smtClean="0"/>
              <a:t>Curve &amp; Comparative Advantage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143000" y="1669852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69413" y="4794052"/>
            <a:ext cx="29409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924" y="1524000"/>
            <a:ext cx="111120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Military</a:t>
            </a:r>
          </a:p>
          <a:p>
            <a:pPr algn="ctr"/>
            <a:r>
              <a:rPr lang="en-US" sz="1400" dirty="0" smtClean="0"/>
              <a:t>Equipment</a:t>
            </a:r>
          </a:p>
          <a:p>
            <a:pPr algn="ctr"/>
            <a:r>
              <a:rPr lang="en-US" sz="1400" dirty="0" smtClean="0"/>
              <a:t>(000’s)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393781" y="4744946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Butter (000’s)</a:t>
            </a:r>
            <a:endParaRPr lang="en-US" sz="14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334000" y="1706472"/>
            <a:ext cx="0" cy="3124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53230" y="4830672"/>
            <a:ext cx="313157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27381" y="1534180"/>
            <a:ext cx="111120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Military</a:t>
            </a:r>
          </a:p>
          <a:p>
            <a:pPr algn="ctr"/>
            <a:r>
              <a:rPr lang="en-US" sz="1400" dirty="0" smtClean="0"/>
              <a:t>Equipment</a:t>
            </a:r>
          </a:p>
          <a:p>
            <a:pPr algn="ctr"/>
            <a:r>
              <a:rPr lang="en-US" sz="1400" dirty="0" smtClean="0"/>
              <a:t>(000’s)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325505" y="4830672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Butter (000’s)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752600" y="1485186"/>
            <a:ext cx="1810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United States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705600" y="1446975"/>
            <a:ext cx="11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Ukraine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634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Section 2</a:t>
            </a:r>
            <a:br>
              <a:rPr lang="en-US" dirty="0" smtClean="0"/>
            </a:br>
            <a:r>
              <a:rPr lang="en-US" dirty="0" smtClean="0"/>
              <a:t>Module 5: Intro To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Competitive Market</a:t>
            </a:r>
            <a:r>
              <a:rPr lang="en-US" dirty="0" smtClean="0"/>
              <a:t>: A market with many buyers and sellers of the same service.</a:t>
            </a:r>
          </a:p>
          <a:p>
            <a:r>
              <a:rPr lang="en-US" u="sng" dirty="0" smtClean="0"/>
              <a:t>Supply &amp; Demand Model</a:t>
            </a:r>
            <a:r>
              <a:rPr lang="en-US" dirty="0" smtClean="0"/>
              <a:t>: A pictorial model to describe behaviors in a competitive market.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Demand Curve</a:t>
            </a:r>
          </a:p>
          <a:p>
            <a:pPr lvl="2"/>
            <a:r>
              <a:rPr lang="en-US" dirty="0"/>
              <a:t>Set of factors that cause demand curve to shift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Supply Curve</a:t>
            </a:r>
          </a:p>
          <a:p>
            <a:pPr lvl="2"/>
            <a:r>
              <a:rPr lang="en-US" dirty="0" smtClean="0"/>
              <a:t>Set of factors that cause supply curve to shift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Market Equilibrium</a:t>
            </a:r>
          </a:p>
          <a:p>
            <a:pPr lvl="2"/>
            <a:r>
              <a:rPr lang="en-US" dirty="0" smtClean="0"/>
              <a:t>Equilibrium price</a:t>
            </a:r>
          </a:p>
          <a:p>
            <a:pPr lvl="2"/>
            <a:r>
              <a:rPr lang="en-US" dirty="0" smtClean="0"/>
              <a:t>Equilibrium quantity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way</a:t>
            </a:r>
            <a:r>
              <a:rPr lang="en-US" dirty="0" smtClean="0"/>
              <a:t> the market equilibrium changes when supply or demand curve shifts.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25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Section 2</a:t>
            </a:r>
            <a:br>
              <a:rPr lang="en-US" dirty="0" smtClean="0"/>
            </a:br>
            <a:r>
              <a:rPr lang="en-US" dirty="0" smtClean="0"/>
              <a:t>Module 5: Intro To Demand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659523"/>
            <a:ext cx="2666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Ex. 1: </a:t>
            </a:r>
            <a:r>
              <a:rPr lang="en-US" sz="1600" b="1" i="1" dirty="0" smtClean="0"/>
              <a:t>Selling my </a:t>
            </a:r>
            <a:r>
              <a:rPr lang="en-US" sz="1600" b="1" i="1" dirty="0" err="1" smtClean="0"/>
              <a:t>ebook</a:t>
            </a:r>
            <a:r>
              <a:rPr lang="en-US" sz="1600" b="1" i="1" dirty="0" smtClean="0"/>
              <a:t> </a:t>
            </a:r>
            <a:endParaRPr lang="en-US" sz="16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2151901"/>
            <a:ext cx="21114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Demand Schedule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518616"/>
              </p:ext>
            </p:extLst>
          </p:nvPr>
        </p:nvGraphicFramePr>
        <p:xfrm>
          <a:off x="557808" y="2514600"/>
          <a:ext cx="4318993" cy="27432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256830"/>
                <a:gridCol w="995248"/>
                <a:gridCol w="2066915"/>
              </a:tblGrid>
              <a:tr h="370840"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Scenarios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Price</a:t>
                      </a:r>
                      <a:r>
                        <a:rPr lang="en-US" sz="1400" baseline="0" dirty="0" smtClean="0"/>
                        <a:t> ($)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Quantity </a:t>
                      </a:r>
                    </a:p>
                    <a:p>
                      <a:pPr algn="ctr"/>
                      <a:r>
                        <a:rPr lang="en-US" sz="1400" dirty="0" smtClean="0"/>
                        <a:t>Demanded (units)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60,000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40,000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30,000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25,000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21,000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20,000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61878" y="2023139"/>
            <a:ext cx="3953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What do you notice about the relationship between price and quantity demanded?</a:t>
            </a:r>
            <a:endParaRPr lang="en-US" sz="12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645776" y="3548357"/>
            <a:ext cx="2061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 of Demand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257800" y="3929274"/>
            <a:ext cx="0" cy="3311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11068" y="3952610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price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851232" y="394606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400800" y="3917689"/>
            <a:ext cx="0" cy="3693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00800" y="3952610"/>
            <a:ext cx="18405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Quantity demanded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5280105" y="4779425"/>
            <a:ext cx="18405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Quantity demanded</a:t>
            </a:r>
            <a:endParaRPr lang="en-US" sz="1400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5275556" y="4738924"/>
            <a:ext cx="0" cy="3077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678444" y="4779425"/>
            <a:ext cx="0" cy="2698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702789" y="4798723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price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054641" y="474780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200389" y="4392954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-Or-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5029200" y="3483742"/>
            <a:ext cx="34290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128005" y="5236342"/>
            <a:ext cx="30973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ceteris paribus: all else being equal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66507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</a:t>
            </a:r>
            <a:br>
              <a:rPr lang="en-US" dirty="0"/>
            </a:br>
            <a:r>
              <a:rPr lang="en-US" dirty="0"/>
              <a:t>Module 5: Intro To Demand</a:t>
            </a:r>
          </a:p>
        </p:txBody>
      </p:sp>
      <p:sp>
        <p:nvSpPr>
          <p:cNvPr id="5" name="Oval 4"/>
          <p:cNvSpPr/>
          <p:nvPr/>
        </p:nvSpPr>
        <p:spPr>
          <a:xfrm>
            <a:off x="3843735" y="3889902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01146" y="3497778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57726" y="3113551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64648" y="2680175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780191" y="229193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382707" y="186737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47803" y="3633179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027992" y="3254735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471862" y="2843874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130770" y="2429368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746313" y="2033719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338477" y="1606960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F</a:t>
            </a:r>
            <a:endParaRPr lang="en-US" sz="1400" b="1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066800" y="1905000"/>
            <a:ext cx="0" cy="2362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066800" y="4267200"/>
            <a:ext cx="304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58790" y="2718794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49912" y="3137894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41034" y="3530709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41034" y="3929101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58790" y="2341496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49912" y="1927932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401936" y="4132556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818448" y="4132556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240136" y="4123678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599678" y="4123678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016190" y="4123678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437878" y="4114800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07396" y="1509557"/>
            <a:ext cx="878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Price ($)</a:t>
            </a:r>
            <a:endParaRPr lang="en-US" sz="1400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4084468" y="4251067"/>
            <a:ext cx="2076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Quantity Demanded of</a:t>
            </a:r>
          </a:p>
          <a:p>
            <a:r>
              <a:rPr lang="en-US" sz="1400" i="1" dirty="0" smtClean="0"/>
              <a:t>My </a:t>
            </a:r>
            <a:r>
              <a:rPr lang="en-US" sz="1400" i="1" dirty="0" err="1" smtClean="0"/>
              <a:t>Ebook</a:t>
            </a:r>
            <a:r>
              <a:rPr lang="en-US" sz="1400" i="1" dirty="0" smtClean="0"/>
              <a:t> (000’s)</a:t>
            </a:r>
            <a:endParaRPr lang="en-US" sz="1400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685464" y="374073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676922" y="334392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676922" y="295580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668044" y="255011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582966" y="2169112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10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586668" y="172966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12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1195184" y="435745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3247408" y="4343400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50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2832498" y="4343400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40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2415986" y="4343400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30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2025590" y="4343400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25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1613298" y="435227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23</a:t>
            </a:r>
            <a:endParaRPr lang="en-US" sz="1600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3875222" y="4100746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84752" y="4329346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60</a:t>
            </a:r>
            <a:endParaRPr lang="en-US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5105400" y="1591366"/>
            <a:ext cx="304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Plot the points from the demand schedule to create the: </a:t>
            </a:r>
          </a:p>
          <a:p>
            <a:r>
              <a:rPr lang="en-US" sz="1400" dirty="0" smtClean="0"/>
              <a:t>                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DEMAND CURVE</a:t>
            </a:r>
            <a:endParaRPr lang="en-US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181600" y="2347260"/>
            <a:ext cx="3581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We have to be very careful….</a:t>
            </a:r>
          </a:p>
          <a:p>
            <a:endParaRPr lang="en-US" sz="1400" dirty="0" smtClean="0"/>
          </a:p>
          <a:p>
            <a:r>
              <a:rPr lang="en-US" sz="1400" dirty="0" smtClean="0"/>
              <a:t>Movement </a:t>
            </a:r>
            <a:r>
              <a:rPr lang="en-US" sz="1400" i="1" dirty="0" smtClean="0"/>
              <a:t>ALONG</a:t>
            </a:r>
            <a:r>
              <a:rPr lang="en-US" sz="1400" dirty="0" smtClean="0"/>
              <a:t> the demand curve just tells us at a given price this is the “quantity demanded” for </a:t>
            </a:r>
            <a:r>
              <a:rPr lang="en-US" sz="1400" dirty="0" err="1" smtClean="0"/>
              <a:t>ebooks</a:t>
            </a:r>
            <a:r>
              <a:rPr lang="en-US" sz="1400" dirty="0" smtClean="0"/>
              <a:t>….</a:t>
            </a:r>
          </a:p>
          <a:p>
            <a:endParaRPr lang="en-US" sz="1400" dirty="0"/>
          </a:p>
          <a:p>
            <a:r>
              <a:rPr lang="en-US" sz="1400" dirty="0" smtClean="0"/>
              <a:t>We </a:t>
            </a:r>
            <a:r>
              <a:rPr lang="en-US" sz="1400" b="1" i="1" dirty="0" smtClean="0"/>
              <a:t>never, ever </a:t>
            </a:r>
            <a:r>
              <a:rPr lang="en-US" sz="1400" dirty="0" smtClean="0"/>
              <a:t>say demand at $2.00-we say “quantity” demanded at $2.00.</a:t>
            </a:r>
            <a:endParaRPr lang="en-US" sz="1400" dirty="0"/>
          </a:p>
        </p:txBody>
      </p:sp>
      <p:sp>
        <p:nvSpPr>
          <p:cNvPr id="60" name="Freeform 59"/>
          <p:cNvSpPr/>
          <p:nvPr/>
        </p:nvSpPr>
        <p:spPr>
          <a:xfrm>
            <a:off x="1438183" y="1908699"/>
            <a:ext cx="2459114" cy="2041888"/>
          </a:xfrm>
          <a:custGeom>
            <a:avLst/>
            <a:gdLst>
              <a:gd name="connsiteX0" fmla="*/ 0 w 2459114"/>
              <a:gd name="connsiteY0" fmla="*/ 0 h 2041888"/>
              <a:gd name="connsiteX1" fmla="*/ 35510 w 2459114"/>
              <a:gd name="connsiteY1" fmla="*/ 62144 h 2041888"/>
              <a:gd name="connsiteX2" fmla="*/ 53266 w 2459114"/>
              <a:gd name="connsiteY2" fmla="*/ 97654 h 2041888"/>
              <a:gd name="connsiteX3" fmla="*/ 124287 w 2459114"/>
              <a:gd name="connsiteY3" fmla="*/ 159798 h 2041888"/>
              <a:gd name="connsiteX4" fmla="*/ 142042 w 2459114"/>
              <a:gd name="connsiteY4" fmla="*/ 186431 h 2041888"/>
              <a:gd name="connsiteX5" fmla="*/ 159798 w 2459114"/>
              <a:gd name="connsiteY5" fmla="*/ 204186 h 2041888"/>
              <a:gd name="connsiteX6" fmla="*/ 168675 w 2459114"/>
              <a:gd name="connsiteY6" fmla="*/ 230819 h 2041888"/>
              <a:gd name="connsiteX7" fmla="*/ 186431 w 2459114"/>
              <a:gd name="connsiteY7" fmla="*/ 248575 h 2041888"/>
              <a:gd name="connsiteX8" fmla="*/ 230819 w 2459114"/>
              <a:gd name="connsiteY8" fmla="*/ 284085 h 2041888"/>
              <a:gd name="connsiteX9" fmla="*/ 275207 w 2459114"/>
              <a:gd name="connsiteY9" fmla="*/ 310718 h 2041888"/>
              <a:gd name="connsiteX10" fmla="*/ 292963 w 2459114"/>
              <a:gd name="connsiteY10" fmla="*/ 328474 h 2041888"/>
              <a:gd name="connsiteX11" fmla="*/ 363984 w 2459114"/>
              <a:gd name="connsiteY11" fmla="*/ 381740 h 2041888"/>
              <a:gd name="connsiteX12" fmla="*/ 381739 w 2459114"/>
              <a:gd name="connsiteY12" fmla="*/ 408373 h 2041888"/>
              <a:gd name="connsiteX13" fmla="*/ 417250 w 2459114"/>
              <a:gd name="connsiteY13" fmla="*/ 443884 h 2041888"/>
              <a:gd name="connsiteX14" fmla="*/ 435005 w 2459114"/>
              <a:gd name="connsiteY14" fmla="*/ 470517 h 2041888"/>
              <a:gd name="connsiteX15" fmla="*/ 452761 w 2459114"/>
              <a:gd name="connsiteY15" fmla="*/ 488272 h 2041888"/>
              <a:gd name="connsiteX16" fmla="*/ 523782 w 2459114"/>
              <a:gd name="connsiteY16" fmla="*/ 577049 h 2041888"/>
              <a:gd name="connsiteX17" fmla="*/ 577048 w 2459114"/>
              <a:gd name="connsiteY17" fmla="*/ 612559 h 2041888"/>
              <a:gd name="connsiteX18" fmla="*/ 612559 w 2459114"/>
              <a:gd name="connsiteY18" fmla="*/ 648070 h 2041888"/>
              <a:gd name="connsiteX19" fmla="*/ 648069 w 2459114"/>
              <a:gd name="connsiteY19" fmla="*/ 665825 h 2041888"/>
              <a:gd name="connsiteX20" fmla="*/ 683580 w 2459114"/>
              <a:gd name="connsiteY20" fmla="*/ 710214 h 2041888"/>
              <a:gd name="connsiteX21" fmla="*/ 736846 w 2459114"/>
              <a:gd name="connsiteY21" fmla="*/ 754602 h 2041888"/>
              <a:gd name="connsiteX22" fmla="*/ 754601 w 2459114"/>
              <a:gd name="connsiteY22" fmla="*/ 781235 h 2041888"/>
              <a:gd name="connsiteX23" fmla="*/ 763479 w 2459114"/>
              <a:gd name="connsiteY23" fmla="*/ 807868 h 2041888"/>
              <a:gd name="connsiteX24" fmla="*/ 790112 w 2459114"/>
              <a:gd name="connsiteY24" fmla="*/ 825623 h 2041888"/>
              <a:gd name="connsiteX25" fmla="*/ 798990 w 2459114"/>
              <a:gd name="connsiteY25" fmla="*/ 852256 h 2041888"/>
              <a:gd name="connsiteX26" fmla="*/ 816745 w 2459114"/>
              <a:gd name="connsiteY26" fmla="*/ 870012 h 2041888"/>
              <a:gd name="connsiteX27" fmla="*/ 834500 w 2459114"/>
              <a:gd name="connsiteY27" fmla="*/ 896645 h 2041888"/>
              <a:gd name="connsiteX28" fmla="*/ 861134 w 2459114"/>
              <a:gd name="connsiteY28" fmla="*/ 923278 h 2041888"/>
              <a:gd name="connsiteX29" fmla="*/ 878889 w 2459114"/>
              <a:gd name="connsiteY29" fmla="*/ 949911 h 2041888"/>
              <a:gd name="connsiteX30" fmla="*/ 932155 w 2459114"/>
              <a:gd name="connsiteY30" fmla="*/ 1003177 h 2041888"/>
              <a:gd name="connsiteX31" fmla="*/ 949910 w 2459114"/>
              <a:gd name="connsiteY31" fmla="*/ 1038687 h 2041888"/>
              <a:gd name="connsiteX32" fmla="*/ 994299 w 2459114"/>
              <a:gd name="connsiteY32" fmla="*/ 1074198 h 2041888"/>
              <a:gd name="connsiteX33" fmla="*/ 1003176 w 2459114"/>
              <a:gd name="connsiteY33" fmla="*/ 1100831 h 2041888"/>
              <a:gd name="connsiteX34" fmla="*/ 1038687 w 2459114"/>
              <a:gd name="connsiteY34" fmla="*/ 1136342 h 2041888"/>
              <a:gd name="connsiteX35" fmla="*/ 1065320 w 2459114"/>
              <a:gd name="connsiteY35" fmla="*/ 1162975 h 2041888"/>
              <a:gd name="connsiteX36" fmla="*/ 1091953 w 2459114"/>
              <a:gd name="connsiteY36" fmla="*/ 1180730 h 2041888"/>
              <a:gd name="connsiteX37" fmla="*/ 1154097 w 2459114"/>
              <a:gd name="connsiteY37" fmla="*/ 1242874 h 2041888"/>
              <a:gd name="connsiteX38" fmla="*/ 1233996 w 2459114"/>
              <a:gd name="connsiteY38" fmla="*/ 1287262 h 2041888"/>
              <a:gd name="connsiteX39" fmla="*/ 1251751 w 2459114"/>
              <a:gd name="connsiteY39" fmla="*/ 1305018 h 2041888"/>
              <a:gd name="connsiteX40" fmla="*/ 1260629 w 2459114"/>
              <a:gd name="connsiteY40" fmla="*/ 1331651 h 2041888"/>
              <a:gd name="connsiteX41" fmla="*/ 1287262 w 2459114"/>
              <a:gd name="connsiteY41" fmla="*/ 1349406 h 2041888"/>
              <a:gd name="connsiteX42" fmla="*/ 1305017 w 2459114"/>
              <a:gd name="connsiteY42" fmla="*/ 1384917 h 2041888"/>
              <a:gd name="connsiteX43" fmla="*/ 1331650 w 2459114"/>
              <a:gd name="connsiteY43" fmla="*/ 1402672 h 2041888"/>
              <a:gd name="connsiteX44" fmla="*/ 1367161 w 2459114"/>
              <a:gd name="connsiteY44" fmla="*/ 1438183 h 2041888"/>
              <a:gd name="connsiteX45" fmla="*/ 1376038 w 2459114"/>
              <a:gd name="connsiteY45" fmla="*/ 1464816 h 2041888"/>
              <a:gd name="connsiteX46" fmla="*/ 1402671 w 2459114"/>
              <a:gd name="connsiteY46" fmla="*/ 1482571 h 2041888"/>
              <a:gd name="connsiteX47" fmla="*/ 1447060 w 2459114"/>
              <a:gd name="connsiteY47" fmla="*/ 1509204 h 2041888"/>
              <a:gd name="connsiteX48" fmla="*/ 1464815 w 2459114"/>
              <a:gd name="connsiteY48" fmla="*/ 1535837 h 2041888"/>
              <a:gd name="connsiteX49" fmla="*/ 1491448 w 2459114"/>
              <a:gd name="connsiteY49" fmla="*/ 1553592 h 2041888"/>
              <a:gd name="connsiteX50" fmla="*/ 1509203 w 2459114"/>
              <a:gd name="connsiteY50" fmla="*/ 1571348 h 2041888"/>
              <a:gd name="connsiteX51" fmla="*/ 1535836 w 2459114"/>
              <a:gd name="connsiteY51" fmla="*/ 1589103 h 2041888"/>
              <a:gd name="connsiteX52" fmla="*/ 1553592 w 2459114"/>
              <a:gd name="connsiteY52" fmla="*/ 1606858 h 2041888"/>
              <a:gd name="connsiteX53" fmla="*/ 1606858 w 2459114"/>
              <a:gd name="connsiteY53" fmla="*/ 1642369 h 2041888"/>
              <a:gd name="connsiteX54" fmla="*/ 1642368 w 2459114"/>
              <a:gd name="connsiteY54" fmla="*/ 1651247 h 2041888"/>
              <a:gd name="connsiteX55" fmla="*/ 1669001 w 2459114"/>
              <a:gd name="connsiteY55" fmla="*/ 1660124 h 2041888"/>
              <a:gd name="connsiteX56" fmla="*/ 1740023 w 2459114"/>
              <a:gd name="connsiteY56" fmla="*/ 1713390 h 2041888"/>
              <a:gd name="connsiteX57" fmla="*/ 1784411 w 2459114"/>
              <a:gd name="connsiteY57" fmla="*/ 1740023 h 2041888"/>
              <a:gd name="connsiteX58" fmla="*/ 1828800 w 2459114"/>
              <a:gd name="connsiteY58" fmla="*/ 1766656 h 2041888"/>
              <a:gd name="connsiteX59" fmla="*/ 1846555 w 2459114"/>
              <a:gd name="connsiteY59" fmla="*/ 1784412 h 2041888"/>
              <a:gd name="connsiteX60" fmla="*/ 1899821 w 2459114"/>
              <a:gd name="connsiteY60" fmla="*/ 1819922 h 2041888"/>
              <a:gd name="connsiteX61" fmla="*/ 1917576 w 2459114"/>
              <a:gd name="connsiteY61" fmla="*/ 1837678 h 2041888"/>
              <a:gd name="connsiteX62" fmla="*/ 1944209 w 2459114"/>
              <a:gd name="connsiteY62" fmla="*/ 1846555 h 2041888"/>
              <a:gd name="connsiteX63" fmla="*/ 1988598 w 2459114"/>
              <a:gd name="connsiteY63" fmla="*/ 1882066 h 2041888"/>
              <a:gd name="connsiteX64" fmla="*/ 2015231 w 2459114"/>
              <a:gd name="connsiteY64" fmla="*/ 1890944 h 2041888"/>
              <a:gd name="connsiteX65" fmla="*/ 2041864 w 2459114"/>
              <a:gd name="connsiteY65" fmla="*/ 1908699 h 2041888"/>
              <a:gd name="connsiteX66" fmla="*/ 2095130 w 2459114"/>
              <a:gd name="connsiteY66" fmla="*/ 1926454 h 2041888"/>
              <a:gd name="connsiteX67" fmla="*/ 2139518 w 2459114"/>
              <a:gd name="connsiteY67" fmla="*/ 1953087 h 2041888"/>
              <a:gd name="connsiteX68" fmla="*/ 2157273 w 2459114"/>
              <a:gd name="connsiteY68" fmla="*/ 1970843 h 2041888"/>
              <a:gd name="connsiteX69" fmla="*/ 2192784 w 2459114"/>
              <a:gd name="connsiteY69" fmla="*/ 1979720 h 2041888"/>
              <a:gd name="connsiteX70" fmla="*/ 2246050 w 2459114"/>
              <a:gd name="connsiteY70" fmla="*/ 1997476 h 2041888"/>
              <a:gd name="connsiteX71" fmla="*/ 2308194 w 2459114"/>
              <a:gd name="connsiteY71" fmla="*/ 2015231 h 2041888"/>
              <a:gd name="connsiteX72" fmla="*/ 2388093 w 2459114"/>
              <a:gd name="connsiteY72" fmla="*/ 2024109 h 2041888"/>
              <a:gd name="connsiteX73" fmla="*/ 2423603 w 2459114"/>
              <a:gd name="connsiteY73" fmla="*/ 2032986 h 2041888"/>
              <a:gd name="connsiteX74" fmla="*/ 2459114 w 2459114"/>
              <a:gd name="connsiteY74" fmla="*/ 2041864 h 2041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2459114" h="2041888">
                <a:moveTo>
                  <a:pt x="0" y="0"/>
                </a:moveTo>
                <a:cubicBezTo>
                  <a:pt x="48487" y="121219"/>
                  <a:pt x="-8022" y="-3153"/>
                  <a:pt x="35510" y="62144"/>
                </a:cubicBezTo>
                <a:cubicBezTo>
                  <a:pt x="42851" y="73155"/>
                  <a:pt x="45141" y="87208"/>
                  <a:pt x="53266" y="97654"/>
                </a:cubicBezTo>
                <a:cubicBezTo>
                  <a:pt x="81232" y="133610"/>
                  <a:pt x="92464" y="138583"/>
                  <a:pt x="124287" y="159798"/>
                </a:cubicBezTo>
                <a:cubicBezTo>
                  <a:pt x="130205" y="168676"/>
                  <a:pt x="135377" y="178100"/>
                  <a:pt x="142042" y="186431"/>
                </a:cubicBezTo>
                <a:cubicBezTo>
                  <a:pt x="147271" y="192967"/>
                  <a:pt x="155492" y="197009"/>
                  <a:pt x="159798" y="204186"/>
                </a:cubicBezTo>
                <a:cubicBezTo>
                  <a:pt x="164613" y="212210"/>
                  <a:pt x="163860" y="222795"/>
                  <a:pt x="168675" y="230819"/>
                </a:cubicBezTo>
                <a:cubicBezTo>
                  <a:pt x="172981" y="237996"/>
                  <a:pt x="181202" y="242039"/>
                  <a:pt x="186431" y="248575"/>
                </a:cubicBezTo>
                <a:cubicBezTo>
                  <a:pt x="215635" y="285080"/>
                  <a:pt x="188575" y="270005"/>
                  <a:pt x="230819" y="284085"/>
                </a:cubicBezTo>
                <a:cubicBezTo>
                  <a:pt x="275805" y="329073"/>
                  <a:pt x="217587" y="276146"/>
                  <a:pt x="275207" y="310718"/>
                </a:cubicBezTo>
                <a:cubicBezTo>
                  <a:pt x="282384" y="315024"/>
                  <a:pt x="286267" y="323452"/>
                  <a:pt x="292963" y="328474"/>
                </a:cubicBezTo>
                <a:cubicBezTo>
                  <a:pt x="321371" y="349780"/>
                  <a:pt x="343622" y="356287"/>
                  <a:pt x="363984" y="381740"/>
                </a:cubicBezTo>
                <a:cubicBezTo>
                  <a:pt x="370649" y="390072"/>
                  <a:pt x="374795" y="400272"/>
                  <a:pt x="381739" y="408373"/>
                </a:cubicBezTo>
                <a:cubicBezTo>
                  <a:pt x="392633" y="421083"/>
                  <a:pt x="407964" y="429955"/>
                  <a:pt x="417250" y="443884"/>
                </a:cubicBezTo>
                <a:cubicBezTo>
                  <a:pt x="423168" y="452762"/>
                  <a:pt x="428340" y="462186"/>
                  <a:pt x="435005" y="470517"/>
                </a:cubicBezTo>
                <a:cubicBezTo>
                  <a:pt x="440234" y="477053"/>
                  <a:pt x="447739" y="481576"/>
                  <a:pt x="452761" y="488272"/>
                </a:cubicBezTo>
                <a:cubicBezTo>
                  <a:pt x="476506" y="519932"/>
                  <a:pt x="489696" y="554325"/>
                  <a:pt x="523782" y="577049"/>
                </a:cubicBezTo>
                <a:cubicBezTo>
                  <a:pt x="541537" y="588886"/>
                  <a:pt x="561959" y="597470"/>
                  <a:pt x="577048" y="612559"/>
                </a:cubicBezTo>
                <a:cubicBezTo>
                  <a:pt x="588885" y="624396"/>
                  <a:pt x="597586" y="640584"/>
                  <a:pt x="612559" y="648070"/>
                </a:cubicBezTo>
                <a:cubicBezTo>
                  <a:pt x="624396" y="653988"/>
                  <a:pt x="637058" y="658484"/>
                  <a:pt x="648069" y="665825"/>
                </a:cubicBezTo>
                <a:cubicBezTo>
                  <a:pt x="667441" y="678740"/>
                  <a:pt x="668739" y="692404"/>
                  <a:pt x="683580" y="710214"/>
                </a:cubicBezTo>
                <a:cubicBezTo>
                  <a:pt x="704941" y="735847"/>
                  <a:pt x="710659" y="737144"/>
                  <a:pt x="736846" y="754602"/>
                </a:cubicBezTo>
                <a:cubicBezTo>
                  <a:pt x="742764" y="763480"/>
                  <a:pt x="749829" y="771692"/>
                  <a:pt x="754601" y="781235"/>
                </a:cubicBezTo>
                <a:cubicBezTo>
                  <a:pt x="758786" y="789605"/>
                  <a:pt x="757633" y="800561"/>
                  <a:pt x="763479" y="807868"/>
                </a:cubicBezTo>
                <a:cubicBezTo>
                  <a:pt x="770144" y="816199"/>
                  <a:pt x="781234" y="819705"/>
                  <a:pt x="790112" y="825623"/>
                </a:cubicBezTo>
                <a:cubicBezTo>
                  <a:pt x="793071" y="834501"/>
                  <a:pt x="794175" y="844232"/>
                  <a:pt x="798990" y="852256"/>
                </a:cubicBezTo>
                <a:cubicBezTo>
                  <a:pt x="803296" y="859433"/>
                  <a:pt x="811516" y="863476"/>
                  <a:pt x="816745" y="870012"/>
                </a:cubicBezTo>
                <a:cubicBezTo>
                  <a:pt x="823410" y="878344"/>
                  <a:pt x="827669" y="888448"/>
                  <a:pt x="834500" y="896645"/>
                </a:cubicBezTo>
                <a:cubicBezTo>
                  <a:pt x="842538" y="906290"/>
                  <a:pt x="853096" y="913633"/>
                  <a:pt x="861134" y="923278"/>
                </a:cubicBezTo>
                <a:cubicBezTo>
                  <a:pt x="867965" y="931475"/>
                  <a:pt x="871801" y="941936"/>
                  <a:pt x="878889" y="949911"/>
                </a:cubicBezTo>
                <a:cubicBezTo>
                  <a:pt x="895571" y="968678"/>
                  <a:pt x="920926" y="980718"/>
                  <a:pt x="932155" y="1003177"/>
                </a:cubicBezTo>
                <a:cubicBezTo>
                  <a:pt x="938073" y="1015014"/>
                  <a:pt x="942569" y="1027676"/>
                  <a:pt x="949910" y="1038687"/>
                </a:cubicBezTo>
                <a:cubicBezTo>
                  <a:pt x="960031" y="1053868"/>
                  <a:pt x="980051" y="1064700"/>
                  <a:pt x="994299" y="1074198"/>
                </a:cubicBezTo>
                <a:cubicBezTo>
                  <a:pt x="997258" y="1083076"/>
                  <a:pt x="997737" y="1093216"/>
                  <a:pt x="1003176" y="1100831"/>
                </a:cubicBezTo>
                <a:cubicBezTo>
                  <a:pt x="1012906" y="1114453"/>
                  <a:pt x="1026850" y="1124505"/>
                  <a:pt x="1038687" y="1136342"/>
                </a:cubicBezTo>
                <a:lnTo>
                  <a:pt x="1065320" y="1162975"/>
                </a:lnTo>
                <a:cubicBezTo>
                  <a:pt x="1072865" y="1170520"/>
                  <a:pt x="1084022" y="1173592"/>
                  <a:pt x="1091953" y="1180730"/>
                </a:cubicBezTo>
                <a:cubicBezTo>
                  <a:pt x="1113728" y="1200327"/>
                  <a:pt x="1129722" y="1226624"/>
                  <a:pt x="1154097" y="1242874"/>
                </a:cubicBezTo>
                <a:cubicBezTo>
                  <a:pt x="1215149" y="1283575"/>
                  <a:pt x="1187119" y="1271636"/>
                  <a:pt x="1233996" y="1287262"/>
                </a:cubicBezTo>
                <a:cubicBezTo>
                  <a:pt x="1239914" y="1293181"/>
                  <a:pt x="1247445" y="1297841"/>
                  <a:pt x="1251751" y="1305018"/>
                </a:cubicBezTo>
                <a:cubicBezTo>
                  <a:pt x="1256566" y="1313042"/>
                  <a:pt x="1254783" y="1324344"/>
                  <a:pt x="1260629" y="1331651"/>
                </a:cubicBezTo>
                <a:cubicBezTo>
                  <a:pt x="1267294" y="1339982"/>
                  <a:pt x="1278384" y="1343488"/>
                  <a:pt x="1287262" y="1349406"/>
                </a:cubicBezTo>
                <a:cubicBezTo>
                  <a:pt x="1293180" y="1361243"/>
                  <a:pt x="1296545" y="1374750"/>
                  <a:pt x="1305017" y="1384917"/>
                </a:cubicBezTo>
                <a:cubicBezTo>
                  <a:pt x="1311847" y="1393114"/>
                  <a:pt x="1324985" y="1394341"/>
                  <a:pt x="1331650" y="1402672"/>
                </a:cubicBezTo>
                <a:cubicBezTo>
                  <a:pt x="1366086" y="1445716"/>
                  <a:pt x="1309052" y="1418813"/>
                  <a:pt x="1367161" y="1438183"/>
                </a:cubicBezTo>
                <a:cubicBezTo>
                  <a:pt x="1370120" y="1447061"/>
                  <a:pt x="1370192" y="1457509"/>
                  <a:pt x="1376038" y="1464816"/>
                </a:cubicBezTo>
                <a:cubicBezTo>
                  <a:pt x="1382703" y="1473148"/>
                  <a:pt x="1394339" y="1475906"/>
                  <a:pt x="1402671" y="1482571"/>
                </a:cubicBezTo>
                <a:cubicBezTo>
                  <a:pt x="1437489" y="1510425"/>
                  <a:pt x="1400809" y="1493786"/>
                  <a:pt x="1447060" y="1509204"/>
                </a:cubicBezTo>
                <a:cubicBezTo>
                  <a:pt x="1452978" y="1518082"/>
                  <a:pt x="1457270" y="1528292"/>
                  <a:pt x="1464815" y="1535837"/>
                </a:cubicBezTo>
                <a:cubicBezTo>
                  <a:pt x="1472360" y="1543382"/>
                  <a:pt x="1483117" y="1546927"/>
                  <a:pt x="1491448" y="1553592"/>
                </a:cubicBezTo>
                <a:cubicBezTo>
                  <a:pt x="1497984" y="1558821"/>
                  <a:pt x="1502667" y="1566119"/>
                  <a:pt x="1509203" y="1571348"/>
                </a:cubicBezTo>
                <a:cubicBezTo>
                  <a:pt x="1517534" y="1578013"/>
                  <a:pt x="1527504" y="1582438"/>
                  <a:pt x="1535836" y="1589103"/>
                </a:cubicBezTo>
                <a:cubicBezTo>
                  <a:pt x="1542372" y="1594332"/>
                  <a:pt x="1546896" y="1601836"/>
                  <a:pt x="1553592" y="1606858"/>
                </a:cubicBezTo>
                <a:cubicBezTo>
                  <a:pt x="1570664" y="1619662"/>
                  <a:pt x="1589103" y="1630532"/>
                  <a:pt x="1606858" y="1642369"/>
                </a:cubicBezTo>
                <a:cubicBezTo>
                  <a:pt x="1617010" y="1649137"/>
                  <a:pt x="1630636" y="1647895"/>
                  <a:pt x="1642368" y="1651247"/>
                </a:cubicBezTo>
                <a:cubicBezTo>
                  <a:pt x="1651366" y="1653818"/>
                  <a:pt x="1660123" y="1657165"/>
                  <a:pt x="1669001" y="1660124"/>
                </a:cubicBezTo>
                <a:cubicBezTo>
                  <a:pt x="1701846" y="1692969"/>
                  <a:pt x="1679792" y="1673237"/>
                  <a:pt x="1740023" y="1713390"/>
                </a:cubicBezTo>
                <a:cubicBezTo>
                  <a:pt x="1788771" y="1745888"/>
                  <a:pt x="1722585" y="1719416"/>
                  <a:pt x="1784411" y="1740023"/>
                </a:cubicBezTo>
                <a:cubicBezTo>
                  <a:pt x="1829403" y="1785015"/>
                  <a:pt x="1771174" y="1732080"/>
                  <a:pt x="1828800" y="1766656"/>
                </a:cubicBezTo>
                <a:cubicBezTo>
                  <a:pt x="1835977" y="1770962"/>
                  <a:pt x="1839859" y="1779390"/>
                  <a:pt x="1846555" y="1784412"/>
                </a:cubicBezTo>
                <a:cubicBezTo>
                  <a:pt x="1863626" y="1797216"/>
                  <a:pt x="1882066" y="1808085"/>
                  <a:pt x="1899821" y="1819922"/>
                </a:cubicBezTo>
                <a:cubicBezTo>
                  <a:pt x="1906785" y="1824565"/>
                  <a:pt x="1910399" y="1833372"/>
                  <a:pt x="1917576" y="1837678"/>
                </a:cubicBezTo>
                <a:cubicBezTo>
                  <a:pt x="1925600" y="1842493"/>
                  <a:pt x="1935331" y="1843596"/>
                  <a:pt x="1944209" y="1846555"/>
                </a:cubicBezTo>
                <a:cubicBezTo>
                  <a:pt x="1960724" y="1863070"/>
                  <a:pt x="1966199" y="1870866"/>
                  <a:pt x="1988598" y="1882066"/>
                </a:cubicBezTo>
                <a:cubicBezTo>
                  <a:pt x="1996968" y="1886251"/>
                  <a:pt x="2006861" y="1886759"/>
                  <a:pt x="2015231" y="1890944"/>
                </a:cubicBezTo>
                <a:cubicBezTo>
                  <a:pt x="2024774" y="1895716"/>
                  <a:pt x="2032114" y="1904366"/>
                  <a:pt x="2041864" y="1908699"/>
                </a:cubicBezTo>
                <a:cubicBezTo>
                  <a:pt x="2058967" y="1916300"/>
                  <a:pt x="2095130" y="1926454"/>
                  <a:pt x="2095130" y="1926454"/>
                </a:cubicBezTo>
                <a:cubicBezTo>
                  <a:pt x="2140117" y="1971444"/>
                  <a:pt x="2081896" y="1918513"/>
                  <a:pt x="2139518" y="1953087"/>
                </a:cubicBezTo>
                <a:cubicBezTo>
                  <a:pt x="2146695" y="1957393"/>
                  <a:pt x="2149787" y="1967100"/>
                  <a:pt x="2157273" y="1970843"/>
                </a:cubicBezTo>
                <a:cubicBezTo>
                  <a:pt x="2168186" y="1976300"/>
                  <a:pt x="2181097" y="1976214"/>
                  <a:pt x="2192784" y="1979720"/>
                </a:cubicBezTo>
                <a:cubicBezTo>
                  <a:pt x="2210711" y="1985098"/>
                  <a:pt x="2228295" y="1991558"/>
                  <a:pt x="2246050" y="1997476"/>
                </a:cubicBezTo>
                <a:cubicBezTo>
                  <a:pt x="2265932" y="2004103"/>
                  <a:pt x="2287500" y="2012047"/>
                  <a:pt x="2308194" y="2015231"/>
                </a:cubicBezTo>
                <a:cubicBezTo>
                  <a:pt x="2334679" y="2019306"/>
                  <a:pt x="2361460" y="2021150"/>
                  <a:pt x="2388093" y="2024109"/>
                </a:cubicBezTo>
                <a:cubicBezTo>
                  <a:pt x="2399930" y="2027068"/>
                  <a:pt x="2411872" y="2029634"/>
                  <a:pt x="2423603" y="2032986"/>
                </a:cubicBezTo>
                <a:cubicBezTo>
                  <a:pt x="2457952" y="2042800"/>
                  <a:pt x="2439326" y="2041864"/>
                  <a:pt x="2459114" y="204186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1114732" y="5093732"/>
            <a:ext cx="6248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DO NOT confuse DEMAND with QTY. DEMANDED</a:t>
            </a:r>
            <a:endParaRPr lang="en-US" b="1" dirty="0"/>
          </a:p>
        </p:txBody>
      </p:sp>
      <p:sp>
        <p:nvSpPr>
          <p:cNvPr id="62" name="Rectangle 61"/>
          <p:cNvSpPr/>
          <p:nvPr/>
        </p:nvSpPr>
        <p:spPr>
          <a:xfrm>
            <a:off x="1057183" y="5029200"/>
            <a:ext cx="6334217" cy="4338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2164648" y="1960698"/>
            <a:ext cx="836498" cy="407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003876" y="177603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Demand Curve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252204" y="5691664"/>
            <a:ext cx="786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Your Graphs Should Always Have “</a:t>
            </a:r>
            <a:r>
              <a:rPr lang="en-US" b="1" dirty="0" err="1" smtClean="0"/>
              <a:t>Qty</a:t>
            </a:r>
            <a:r>
              <a:rPr lang="en-US" b="1" dirty="0" smtClean="0"/>
              <a:t> Demanded” on the x-axis</a:t>
            </a:r>
            <a:endParaRPr lang="en-US" b="1" dirty="0"/>
          </a:p>
        </p:txBody>
      </p:sp>
      <p:sp>
        <p:nvSpPr>
          <p:cNvPr id="67" name="Rectangle 66"/>
          <p:cNvSpPr/>
          <p:nvPr/>
        </p:nvSpPr>
        <p:spPr>
          <a:xfrm>
            <a:off x="228601" y="5696556"/>
            <a:ext cx="7848600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1287855" y="6313336"/>
            <a:ext cx="5806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PRICE </a:t>
            </a:r>
            <a:r>
              <a:rPr lang="en-US" b="1" i="1" dirty="0" smtClean="0"/>
              <a:t>always</a:t>
            </a:r>
            <a:r>
              <a:rPr lang="en-US" b="1" dirty="0" smtClean="0"/>
              <a:t> determines Quantity Demanded</a:t>
            </a:r>
            <a:endParaRPr lang="en-US" b="1" dirty="0"/>
          </a:p>
        </p:txBody>
      </p:sp>
      <p:sp>
        <p:nvSpPr>
          <p:cNvPr id="58" name="Rectangle 57"/>
          <p:cNvSpPr/>
          <p:nvPr/>
        </p:nvSpPr>
        <p:spPr>
          <a:xfrm>
            <a:off x="1026112" y="6248804"/>
            <a:ext cx="6334217" cy="4338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2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</a:t>
            </a:r>
            <a:br>
              <a:rPr lang="en-US" dirty="0"/>
            </a:br>
            <a:r>
              <a:rPr lang="en-US" dirty="0"/>
              <a:t>Module 5: Intro To Demand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3424" y="1663820"/>
            <a:ext cx="840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Increases or Decreases in Demand of a Good Causes Shifts in Demand Curve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3424" y="1663820"/>
            <a:ext cx="84048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76636" y="4594501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34047" y="4202377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90627" y="381815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897549" y="3384774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513092" y="2996529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15608" y="2571969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80704" y="4337778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760893" y="3959334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204763" y="3548473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863671" y="3133967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479214" y="2738318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071378" y="2311559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F</a:t>
            </a:r>
            <a:endParaRPr lang="en-US" sz="1400" b="1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799701" y="2609599"/>
            <a:ext cx="0" cy="2362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99701" y="4971799"/>
            <a:ext cx="304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91691" y="3423393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82813" y="3842493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73935" y="4235308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73935" y="46337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91691" y="3046095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82813" y="2632531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34837" y="4837155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551349" y="4837155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73037" y="4828277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332579" y="4828277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749091" y="4828277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170779" y="4819399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18365" y="444533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409823" y="404852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409823" y="366040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400945" y="325471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315867" y="2873711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10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319569" y="2434267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12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928085" y="5062053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2980309" y="5047999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50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2565399" y="5047999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40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2148887" y="5047999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30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1758491" y="5047999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25</a:t>
            </a:r>
            <a:endParaRPr lang="en-US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1346199" y="5056877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23</a:t>
            </a:r>
            <a:endParaRPr lang="en-US" sz="1600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3608123" y="4805345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417653" y="5033945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60</a:t>
            </a:r>
            <a:endParaRPr lang="en-US" sz="1600" dirty="0"/>
          </a:p>
        </p:txBody>
      </p:sp>
      <p:sp>
        <p:nvSpPr>
          <p:cNvPr id="47" name="Freeform 46"/>
          <p:cNvSpPr/>
          <p:nvPr/>
        </p:nvSpPr>
        <p:spPr>
          <a:xfrm>
            <a:off x="1171084" y="2613298"/>
            <a:ext cx="2459114" cy="2041888"/>
          </a:xfrm>
          <a:custGeom>
            <a:avLst/>
            <a:gdLst>
              <a:gd name="connsiteX0" fmla="*/ 0 w 2459114"/>
              <a:gd name="connsiteY0" fmla="*/ 0 h 2041888"/>
              <a:gd name="connsiteX1" fmla="*/ 35510 w 2459114"/>
              <a:gd name="connsiteY1" fmla="*/ 62144 h 2041888"/>
              <a:gd name="connsiteX2" fmla="*/ 53266 w 2459114"/>
              <a:gd name="connsiteY2" fmla="*/ 97654 h 2041888"/>
              <a:gd name="connsiteX3" fmla="*/ 124287 w 2459114"/>
              <a:gd name="connsiteY3" fmla="*/ 159798 h 2041888"/>
              <a:gd name="connsiteX4" fmla="*/ 142042 w 2459114"/>
              <a:gd name="connsiteY4" fmla="*/ 186431 h 2041888"/>
              <a:gd name="connsiteX5" fmla="*/ 159798 w 2459114"/>
              <a:gd name="connsiteY5" fmla="*/ 204186 h 2041888"/>
              <a:gd name="connsiteX6" fmla="*/ 168675 w 2459114"/>
              <a:gd name="connsiteY6" fmla="*/ 230819 h 2041888"/>
              <a:gd name="connsiteX7" fmla="*/ 186431 w 2459114"/>
              <a:gd name="connsiteY7" fmla="*/ 248575 h 2041888"/>
              <a:gd name="connsiteX8" fmla="*/ 230819 w 2459114"/>
              <a:gd name="connsiteY8" fmla="*/ 284085 h 2041888"/>
              <a:gd name="connsiteX9" fmla="*/ 275207 w 2459114"/>
              <a:gd name="connsiteY9" fmla="*/ 310718 h 2041888"/>
              <a:gd name="connsiteX10" fmla="*/ 292963 w 2459114"/>
              <a:gd name="connsiteY10" fmla="*/ 328474 h 2041888"/>
              <a:gd name="connsiteX11" fmla="*/ 363984 w 2459114"/>
              <a:gd name="connsiteY11" fmla="*/ 381740 h 2041888"/>
              <a:gd name="connsiteX12" fmla="*/ 381739 w 2459114"/>
              <a:gd name="connsiteY12" fmla="*/ 408373 h 2041888"/>
              <a:gd name="connsiteX13" fmla="*/ 417250 w 2459114"/>
              <a:gd name="connsiteY13" fmla="*/ 443884 h 2041888"/>
              <a:gd name="connsiteX14" fmla="*/ 435005 w 2459114"/>
              <a:gd name="connsiteY14" fmla="*/ 470517 h 2041888"/>
              <a:gd name="connsiteX15" fmla="*/ 452761 w 2459114"/>
              <a:gd name="connsiteY15" fmla="*/ 488272 h 2041888"/>
              <a:gd name="connsiteX16" fmla="*/ 523782 w 2459114"/>
              <a:gd name="connsiteY16" fmla="*/ 577049 h 2041888"/>
              <a:gd name="connsiteX17" fmla="*/ 577048 w 2459114"/>
              <a:gd name="connsiteY17" fmla="*/ 612559 h 2041888"/>
              <a:gd name="connsiteX18" fmla="*/ 612559 w 2459114"/>
              <a:gd name="connsiteY18" fmla="*/ 648070 h 2041888"/>
              <a:gd name="connsiteX19" fmla="*/ 648069 w 2459114"/>
              <a:gd name="connsiteY19" fmla="*/ 665825 h 2041888"/>
              <a:gd name="connsiteX20" fmla="*/ 683580 w 2459114"/>
              <a:gd name="connsiteY20" fmla="*/ 710214 h 2041888"/>
              <a:gd name="connsiteX21" fmla="*/ 736846 w 2459114"/>
              <a:gd name="connsiteY21" fmla="*/ 754602 h 2041888"/>
              <a:gd name="connsiteX22" fmla="*/ 754601 w 2459114"/>
              <a:gd name="connsiteY22" fmla="*/ 781235 h 2041888"/>
              <a:gd name="connsiteX23" fmla="*/ 763479 w 2459114"/>
              <a:gd name="connsiteY23" fmla="*/ 807868 h 2041888"/>
              <a:gd name="connsiteX24" fmla="*/ 790112 w 2459114"/>
              <a:gd name="connsiteY24" fmla="*/ 825623 h 2041888"/>
              <a:gd name="connsiteX25" fmla="*/ 798990 w 2459114"/>
              <a:gd name="connsiteY25" fmla="*/ 852256 h 2041888"/>
              <a:gd name="connsiteX26" fmla="*/ 816745 w 2459114"/>
              <a:gd name="connsiteY26" fmla="*/ 870012 h 2041888"/>
              <a:gd name="connsiteX27" fmla="*/ 834500 w 2459114"/>
              <a:gd name="connsiteY27" fmla="*/ 896645 h 2041888"/>
              <a:gd name="connsiteX28" fmla="*/ 861134 w 2459114"/>
              <a:gd name="connsiteY28" fmla="*/ 923278 h 2041888"/>
              <a:gd name="connsiteX29" fmla="*/ 878889 w 2459114"/>
              <a:gd name="connsiteY29" fmla="*/ 949911 h 2041888"/>
              <a:gd name="connsiteX30" fmla="*/ 932155 w 2459114"/>
              <a:gd name="connsiteY30" fmla="*/ 1003177 h 2041888"/>
              <a:gd name="connsiteX31" fmla="*/ 949910 w 2459114"/>
              <a:gd name="connsiteY31" fmla="*/ 1038687 h 2041888"/>
              <a:gd name="connsiteX32" fmla="*/ 994299 w 2459114"/>
              <a:gd name="connsiteY32" fmla="*/ 1074198 h 2041888"/>
              <a:gd name="connsiteX33" fmla="*/ 1003176 w 2459114"/>
              <a:gd name="connsiteY33" fmla="*/ 1100831 h 2041888"/>
              <a:gd name="connsiteX34" fmla="*/ 1038687 w 2459114"/>
              <a:gd name="connsiteY34" fmla="*/ 1136342 h 2041888"/>
              <a:gd name="connsiteX35" fmla="*/ 1065320 w 2459114"/>
              <a:gd name="connsiteY35" fmla="*/ 1162975 h 2041888"/>
              <a:gd name="connsiteX36" fmla="*/ 1091953 w 2459114"/>
              <a:gd name="connsiteY36" fmla="*/ 1180730 h 2041888"/>
              <a:gd name="connsiteX37" fmla="*/ 1154097 w 2459114"/>
              <a:gd name="connsiteY37" fmla="*/ 1242874 h 2041888"/>
              <a:gd name="connsiteX38" fmla="*/ 1233996 w 2459114"/>
              <a:gd name="connsiteY38" fmla="*/ 1287262 h 2041888"/>
              <a:gd name="connsiteX39" fmla="*/ 1251751 w 2459114"/>
              <a:gd name="connsiteY39" fmla="*/ 1305018 h 2041888"/>
              <a:gd name="connsiteX40" fmla="*/ 1260629 w 2459114"/>
              <a:gd name="connsiteY40" fmla="*/ 1331651 h 2041888"/>
              <a:gd name="connsiteX41" fmla="*/ 1287262 w 2459114"/>
              <a:gd name="connsiteY41" fmla="*/ 1349406 h 2041888"/>
              <a:gd name="connsiteX42" fmla="*/ 1305017 w 2459114"/>
              <a:gd name="connsiteY42" fmla="*/ 1384917 h 2041888"/>
              <a:gd name="connsiteX43" fmla="*/ 1331650 w 2459114"/>
              <a:gd name="connsiteY43" fmla="*/ 1402672 h 2041888"/>
              <a:gd name="connsiteX44" fmla="*/ 1367161 w 2459114"/>
              <a:gd name="connsiteY44" fmla="*/ 1438183 h 2041888"/>
              <a:gd name="connsiteX45" fmla="*/ 1376038 w 2459114"/>
              <a:gd name="connsiteY45" fmla="*/ 1464816 h 2041888"/>
              <a:gd name="connsiteX46" fmla="*/ 1402671 w 2459114"/>
              <a:gd name="connsiteY46" fmla="*/ 1482571 h 2041888"/>
              <a:gd name="connsiteX47" fmla="*/ 1447060 w 2459114"/>
              <a:gd name="connsiteY47" fmla="*/ 1509204 h 2041888"/>
              <a:gd name="connsiteX48" fmla="*/ 1464815 w 2459114"/>
              <a:gd name="connsiteY48" fmla="*/ 1535837 h 2041888"/>
              <a:gd name="connsiteX49" fmla="*/ 1491448 w 2459114"/>
              <a:gd name="connsiteY49" fmla="*/ 1553592 h 2041888"/>
              <a:gd name="connsiteX50" fmla="*/ 1509203 w 2459114"/>
              <a:gd name="connsiteY50" fmla="*/ 1571348 h 2041888"/>
              <a:gd name="connsiteX51" fmla="*/ 1535836 w 2459114"/>
              <a:gd name="connsiteY51" fmla="*/ 1589103 h 2041888"/>
              <a:gd name="connsiteX52" fmla="*/ 1553592 w 2459114"/>
              <a:gd name="connsiteY52" fmla="*/ 1606858 h 2041888"/>
              <a:gd name="connsiteX53" fmla="*/ 1606858 w 2459114"/>
              <a:gd name="connsiteY53" fmla="*/ 1642369 h 2041888"/>
              <a:gd name="connsiteX54" fmla="*/ 1642368 w 2459114"/>
              <a:gd name="connsiteY54" fmla="*/ 1651247 h 2041888"/>
              <a:gd name="connsiteX55" fmla="*/ 1669001 w 2459114"/>
              <a:gd name="connsiteY55" fmla="*/ 1660124 h 2041888"/>
              <a:gd name="connsiteX56" fmla="*/ 1740023 w 2459114"/>
              <a:gd name="connsiteY56" fmla="*/ 1713390 h 2041888"/>
              <a:gd name="connsiteX57" fmla="*/ 1784411 w 2459114"/>
              <a:gd name="connsiteY57" fmla="*/ 1740023 h 2041888"/>
              <a:gd name="connsiteX58" fmla="*/ 1828800 w 2459114"/>
              <a:gd name="connsiteY58" fmla="*/ 1766656 h 2041888"/>
              <a:gd name="connsiteX59" fmla="*/ 1846555 w 2459114"/>
              <a:gd name="connsiteY59" fmla="*/ 1784412 h 2041888"/>
              <a:gd name="connsiteX60" fmla="*/ 1899821 w 2459114"/>
              <a:gd name="connsiteY60" fmla="*/ 1819922 h 2041888"/>
              <a:gd name="connsiteX61" fmla="*/ 1917576 w 2459114"/>
              <a:gd name="connsiteY61" fmla="*/ 1837678 h 2041888"/>
              <a:gd name="connsiteX62" fmla="*/ 1944209 w 2459114"/>
              <a:gd name="connsiteY62" fmla="*/ 1846555 h 2041888"/>
              <a:gd name="connsiteX63" fmla="*/ 1988598 w 2459114"/>
              <a:gd name="connsiteY63" fmla="*/ 1882066 h 2041888"/>
              <a:gd name="connsiteX64" fmla="*/ 2015231 w 2459114"/>
              <a:gd name="connsiteY64" fmla="*/ 1890944 h 2041888"/>
              <a:gd name="connsiteX65" fmla="*/ 2041864 w 2459114"/>
              <a:gd name="connsiteY65" fmla="*/ 1908699 h 2041888"/>
              <a:gd name="connsiteX66" fmla="*/ 2095130 w 2459114"/>
              <a:gd name="connsiteY66" fmla="*/ 1926454 h 2041888"/>
              <a:gd name="connsiteX67" fmla="*/ 2139518 w 2459114"/>
              <a:gd name="connsiteY67" fmla="*/ 1953087 h 2041888"/>
              <a:gd name="connsiteX68" fmla="*/ 2157273 w 2459114"/>
              <a:gd name="connsiteY68" fmla="*/ 1970843 h 2041888"/>
              <a:gd name="connsiteX69" fmla="*/ 2192784 w 2459114"/>
              <a:gd name="connsiteY69" fmla="*/ 1979720 h 2041888"/>
              <a:gd name="connsiteX70" fmla="*/ 2246050 w 2459114"/>
              <a:gd name="connsiteY70" fmla="*/ 1997476 h 2041888"/>
              <a:gd name="connsiteX71" fmla="*/ 2308194 w 2459114"/>
              <a:gd name="connsiteY71" fmla="*/ 2015231 h 2041888"/>
              <a:gd name="connsiteX72" fmla="*/ 2388093 w 2459114"/>
              <a:gd name="connsiteY72" fmla="*/ 2024109 h 2041888"/>
              <a:gd name="connsiteX73" fmla="*/ 2423603 w 2459114"/>
              <a:gd name="connsiteY73" fmla="*/ 2032986 h 2041888"/>
              <a:gd name="connsiteX74" fmla="*/ 2459114 w 2459114"/>
              <a:gd name="connsiteY74" fmla="*/ 2041864 h 2041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2459114" h="2041888">
                <a:moveTo>
                  <a:pt x="0" y="0"/>
                </a:moveTo>
                <a:cubicBezTo>
                  <a:pt x="48487" y="121219"/>
                  <a:pt x="-8022" y="-3153"/>
                  <a:pt x="35510" y="62144"/>
                </a:cubicBezTo>
                <a:cubicBezTo>
                  <a:pt x="42851" y="73155"/>
                  <a:pt x="45141" y="87208"/>
                  <a:pt x="53266" y="97654"/>
                </a:cubicBezTo>
                <a:cubicBezTo>
                  <a:pt x="81232" y="133610"/>
                  <a:pt x="92464" y="138583"/>
                  <a:pt x="124287" y="159798"/>
                </a:cubicBezTo>
                <a:cubicBezTo>
                  <a:pt x="130205" y="168676"/>
                  <a:pt x="135377" y="178100"/>
                  <a:pt x="142042" y="186431"/>
                </a:cubicBezTo>
                <a:cubicBezTo>
                  <a:pt x="147271" y="192967"/>
                  <a:pt x="155492" y="197009"/>
                  <a:pt x="159798" y="204186"/>
                </a:cubicBezTo>
                <a:cubicBezTo>
                  <a:pt x="164613" y="212210"/>
                  <a:pt x="163860" y="222795"/>
                  <a:pt x="168675" y="230819"/>
                </a:cubicBezTo>
                <a:cubicBezTo>
                  <a:pt x="172981" y="237996"/>
                  <a:pt x="181202" y="242039"/>
                  <a:pt x="186431" y="248575"/>
                </a:cubicBezTo>
                <a:cubicBezTo>
                  <a:pt x="215635" y="285080"/>
                  <a:pt x="188575" y="270005"/>
                  <a:pt x="230819" y="284085"/>
                </a:cubicBezTo>
                <a:cubicBezTo>
                  <a:pt x="275805" y="329073"/>
                  <a:pt x="217587" y="276146"/>
                  <a:pt x="275207" y="310718"/>
                </a:cubicBezTo>
                <a:cubicBezTo>
                  <a:pt x="282384" y="315024"/>
                  <a:pt x="286267" y="323452"/>
                  <a:pt x="292963" y="328474"/>
                </a:cubicBezTo>
                <a:cubicBezTo>
                  <a:pt x="321371" y="349780"/>
                  <a:pt x="343622" y="356287"/>
                  <a:pt x="363984" y="381740"/>
                </a:cubicBezTo>
                <a:cubicBezTo>
                  <a:pt x="370649" y="390072"/>
                  <a:pt x="374795" y="400272"/>
                  <a:pt x="381739" y="408373"/>
                </a:cubicBezTo>
                <a:cubicBezTo>
                  <a:pt x="392633" y="421083"/>
                  <a:pt x="407964" y="429955"/>
                  <a:pt x="417250" y="443884"/>
                </a:cubicBezTo>
                <a:cubicBezTo>
                  <a:pt x="423168" y="452762"/>
                  <a:pt x="428340" y="462186"/>
                  <a:pt x="435005" y="470517"/>
                </a:cubicBezTo>
                <a:cubicBezTo>
                  <a:pt x="440234" y="477053"/>
                  <a:pt x="447739" y="481576"/>
                  <a:pt x="452761" y="488272"/>
                </a:cubicBezTo>
                <a:cubicBezTo>
                  <a:pt x="476506" y="519932"/>
                  <a:pt x="489696" y="554325"/>
                  <a:pt x="523782" y="577049"/>
                </a:cubicBezTo>
                <a:cubicBezTo>
                  <a:pt x="541537" y="588886"/>
                  <a:pt x="561959" y="597470"/>
                  <a:pt x="577048" y="612559"/>
                </a:cubicBezTo>
                <a:cubicBezTo>
                  <a:pt x="588885" y="624396"/>
                  <a:pt x="597586" y="640584"/>
                  <a:pt x="612559" y="648070"/>
                </a:cubicBezTo>
                <a:cubicBezTo>
                  <a:pt x="624396" y="653988"/>
                  <a:pt x="637058" y="658484"/>
                  <a:pt x="648069" y="665825"/>
                </a:cubicBezTo>
                <a:cubicBezTo>
                  <a:pt x="667441" y="678740"/>
                  <a:pt x="668739" y="692404"/>
                  <a:pt x="683580" y="710214"/>
                </a:cubicBezTo>
                <a:cubicBezTo>
                  <a:pt x="704941" y="735847"/>
                  <a:pt x="710659" y="737144"/>
                  <a:pt x="736846" y="754602"/>
                </a:cubicBezTo>
                <a:cubicBezTo>
                  <a:pt x="742764" y="763480"/>
                  <a:pt x="749829" y="771692"/>
                  <a:pt x="754601" y="781235"/>
                </a:cubicBezTo>
                <a:cubicBezTo>
                  <a:pt x="758786" y="789605"/>
                  <a:pt x="757633" y="800561"/>
                  <a:pt x="763479" y="807868"/>
                </a:cubicBezTo>
                <a:cubicBezTo>
                  <a:pt x="770144" y="816199"/>
                  <a:pt x="781234" y="819705"/>
                  <a:pt x="790112" y="825623"/>
                </a:cubicBezTo>
                <a:cubicBezTo>
                  <a:pt x="793071" y="834501"/>
                  <a:pt x="794175" y="844232"/>
                  <a:pt x="798990" y="852256"/>
                </a:cubicBezTo>
                <a:cubicBezTo>
                  <a:pt x="803296" y="859433"/>
                  <a:pt x="811516" y="863476"/>
                  <a:pt x="816745" y="870012"/>
                </a:cubicBezTo>
                <a:cubicBezTo>
                  <a:pt x="823410" y="878344"/>
                  <a:pt x="827669" y="888448"/>
                  <a:pt x="834500" y="896645"/>
                </a:cubicBezTo>
                <a:cubicBezTo>
                  <a:pt x="842538" y="906290"/>
                  <a:pt x="853096" y="913633"/>
                  <a:pt x="861134" y="923278"/>
                </a:cubicBezTo>
                <a:cubicBezTo>
                  <a:pt x="867965" y="931475"/>
                  <a:pt x="871801" y="941936"/>
                  <a:pt x="878889" y="949911"/>
                </a:cubicBezTo>
                <a:cubicBezTo>
                  <a:pt x="895571" y="968678"/>
                  <a:pt x="920926" y="980718"/>
                  <a:pt x="932155" y="1003177"/>
                </a:cubicBezTo>
                <a:cubicBezTo>
                  <a:pt x="938073" y="1015014"/>
                  <a:pt x="942569" y="1027676"/>
                  <a:pt x="949910" y="1038687"/>
                </a:cubicBezTo>
                <a:cubicBezTo>
                  <a:pt x="960031" y="1053868"/>
                  <a:pt x="980051" y="1064700"/>
                  <a:pt x="994299" y="1074198"/>
                </a:cubicBezTo>
                <a:cubicBezTo>
                  <a:pt x="997258" y="1083076"/>
                  <a:pt x="997737" y="1093216"/>
                  <a:pt x="1003176" y="1100831"/>
                </a:cubicBezTo>
                <a:cubicBezTo>
                  <a:pt x="1012906" y="1114453"/>
                  <a:pt x="1026850" y="1124505"/>
                  <a:pt x="1038687" y="1136342"/>
                </a:cubicBezTo>
                <a:lnTo>
                  <a:pt x="1065320" y="1162975"/>
                </a:lnTo>
                <a:cubicBezTo>
                  <a:pt x="1072865" y="1170520"/>
                  <a:pt x="1084022" y="1173592"/>
                  <a:pt x="1091953" y="1180730"/>
                </a:cubicBezTo>
                <a:cubicBezTo>
                  <a:pt x="1113728" y="1200327"/>
                  <a:pt x="1129722" y="1226624"/>
                  <a:pt x="1154097" y="1242874"/>
                </a:cubicBezTo>
                <a:cubicBezTo>
                  <a:pt x="1215149" y="1283575"/>
                  <a:pt x="1187119" y="1271636"/>
                  <a:pt x="1233996" y="1287262"/>
                </a:cubicBezTo>
                <a:cubicBezTo>
                  <a:pt x="1239914" y="1293181"/>
                  <a:pt x="1247445" y="1297841"/>
                  <a:pt x="1251751" y="1305018"/>
                </a:cubicBezTo>
                <a:cubicBezTo>
                  <a:pt x="1256566" y="1313042"/>
                  <a:pt x="1254783" y="1324344"/>
                  <a:pt x="1260629" y="1331651"/>
                </a:cubicBezTo>
                <a:cubicBezTo>
                  <a:pt x="1267294" y="1339982"/>
                  <a:pt x="1278384" y="1343488"/>
                  <a:pt x="1287262" y="1349406"/>
                </a:cubicBezTo>
                <a:cubicBezTo>
                  <a:pt x="1293180" y="1361243"/>
                  <a:pt x="1296545" y="1374750"/>
                  <a:pt x="1305017" y="1384917"/>
                </a:cubicBezTo>
                <a:cubicBezTo>
                  <a:pt x="1311847" y="1393114"/>
                  <a:pt x="1324985" y="1394341"/>
                  <a:pt x="1331650" y="1402672"/>
                </a:cubicBezTo>
                <a:cubicBezTo>
                  <a:pt x="1366086" y="1445716"/>
                  <a:pt x="1309052" y="1418813"/>
                  <a:pt x="1367161" y="1438183"/>
                </a:cubicBezTo>
                <a:cubicBezTo>
                  <a:pt x="1370120" y="1447061"/>
                  <a:pt x="1370192" y="1457509"/>
                  <a:pt x="1376038" y="1464816"/>
                </a:cubicBezTo>
                <a:cubicBezTo>
                  <a:pt x="1382703" y="1473148"/>
                  <a:pt x="1394339" y="1475906"/>
                  <a:pt x="1402671" y="1482571"/>
                </a:cubicBezTo>
                <a:cubicBezTo>
                  <a:pt x="1437489" y="1510425"/>
                  <a:pt x="1400809" y="1493786"/>
                  <a:pt x="1447060" y="1509204"/>
                </a:cubicBezTo>
                <a:cubicBezTo>
                  <a:pt x="1452978" y="1518082"/>
                  <a:pt x="1457270" y="1528292"/>
                  <a:pt x="1464815" y="1535837"/>
                </a:cubicBezTo>
                <a:cubicBezTo>
                  <a:pt x="1472360" y="1543382"/>
                  <a:pt x="1483117" y="1546927"/>
                  <a:pt x="1491448" y="1553592"/>
                </a:cubicBezTo>
                <a:cubicBezTo>
                  <a:pt x="1497984" y="1558821"/>
                  <a:pt x="1502667" y="1566119"/>
                  <a:pt x="1509203" y="1571348"/>
                </a:cubicBezTo>
                <a:cubicBezTo>
                  <a:pt x="1517534" y="1578013"/>
                  <a:pt x="1527504" y="1582438"/>
                  <a:pt x="1535836" y="1589103"/>
                </a:cubicBezTo>
                <a:cubicBezTo>
                  <a:pt x="1542372" y="1594332"/>
                  <a:pt x="1546896" y="1601836"/>
                  <a:pt x="1553592" y="1606858"/>
                </a:cubicBezTo>
                <a:cubicBezTo>
                  <a:pt x="1570664" y="1619662"/>
                  <a:pt x="1589103" y="1630532"/>
                  <a:pt x="1606858" y="1642369"/>
                </a:cubicBezTo>
                <a:cubicBezTo>
                  <a:pt x="1617010" y="1649137"/>
                  <a:pt x="1630636" y="1647895"/>
                  <a:pt x="1642368" y="1651247"/>
                </a:cubicBezTo>
                <a:cubicBezTo>
                  <a:pt x="1651366" y="1653818"/>
                  <a:pt x="1660123" y="1657165"/>
                  <a:pt x="1669001" y="1660124"/>
                </a:cubicBezTo>
                <a:cubicBezTo>
                  <a:pt x="1701846" y="1692969"/>
                  <a:pt x="1679792" y="1673237"/>
                  <a:pt x="1740023" y="1713390"/>
                </a:cubicBezTo>
                <a:cubicBezTo>
                  <a:pt x="1788771" y="1745888"/>
                  <a:pt x="1722585" y="1719416"/>
                  <a:pt x="1784411" y="1740023"/>
                </a:cubicBezTo>
                <a:cubicBezTo>
                  <a:pt x="1829403" y="1785015"/>
                  <a:pt x="1771174" y="1732080"/>
                  <a:pt x="1828800" y="1766656"/>
                </a:cubicBezTo>
                <a:cubicBezTo>
                  <a:pt x="1835977" y="1770962"/>
                  <a:pt x="1839859" y="1779390"/>
                  <a:pt x="1846555" y="1784412"/>
                </a:cubicBezTo>
                <a:cubicBezTo>
                  <a:pt x="1863626" y="1797216"/>
                  <a:pt x="1882066" y="1808085"/>
                  <a:pt x="1899821" y="1819922"/>
                </a:cubicBezTo>
                <a:cubicBezTo>
                  <a:pt x="1906785" y="1824565"/>
                  <a:pt x="1910399" y="1833372"/>
                  <a:pt x="1917576" y="1837678"/>
                </a:cubicBezTo>
                <a:cubicBezTo>
                  <a:pt x="1925600" y="1842493"/>
                  <a:pt x="1935331" y="1843596"/>
                  <a:pt x="1944209" y="1846555"/>
                </a:cubicBezTo>
                <a:cubicBezTo>
                  <a:pt x="1960724" y="1863070"/>
                  <a:pt x="1966199" y="1870866"/>
                  <a:pt x="1988598" y="1882066"/>
                </a:cubicBezTo>
                <a:cubicBezTo>
                  <a:pt x="1996968" y="1886251"/>
                  <a:pt x="2006861" y="1886759"/>
                  <a:pt x="2015231" y="1890944"/>
                </a:cubicBezTo>
                <a:cubicBezTo>
                  <a:pt x="2024774" y="1895716"/>
                  <a:pt x="2032114" y="1904366"/>
                  <a:pt x="2041864" y="1908699"/>
                </a:cubicBezTo>
                <a:cubicBezTo>
                  <a:pt x="2058967" y="1916300"/>
                  <a:pt x="2095130" y="1926454"/>
                  <a:pt x="2095130" y="1926454"/>
                </a:cubicBezTo>
                <a:cubicBezTo>
                  <a:pt x="2140117" y="1971444"/>
                  <a:pt x="2081896" y="1918513"/>
                  <a:pt x="2139518" y="1953087"/>
                </a:cubicBezTo>
                <a:cubicBezTo>
                  <a:pt x="2146695" y="1957393"/>
                  <a:pt x="2149787" y="1967100"/>
                  <a:pt x="2157273" y="1970843"/>
                </a:cubicBezTo>
                <a:cubicBezTo>
                  <a:pt x="2168186" y="1976300"/>
                  <a:pt x="2181097" y="1976214"/>
                  <a:pt x="2192784" y="1979720"/>
                </a:cubicBezTo>
                <a:cubicBezTo>
                  <a:pt x="2210711" y="1985098"/>
                  <a:pt x="2228295" y="1991558"/>
                  <a:pt x="2246050" y="1997476"/>
                </a:cubicBezTo>
                <a:cubicBezTo>
                  <a:pt x="2265932" y="2004103"/>
                  <a:pt x="2287500" y="2012047"/>
                  <a:pt x="2308194" y="2015231"/>
                </a:cubicBezTo>
                <a:cubicBezTo>
                  <a:pt x="2334679" y="2019306"/>
                  <a:pt x="2361460" y="2021150"/>
                  <a:pt x="2388093" y="2024109"/>
                </a:cubicBezTo>
                <a:cubicBezTo>
                  <a:pt x="2399930" y="2027068"/>
                  <a:pt x="2411872" y="2029634"/>
                  <a:pt x="2423603" y="2032986"/>
                </a:cubicBezTo>
                <a:cubicBezTo>
                  <a:pt x="2457952" y="2042800"/>
                  <a:pt x="2439326" y="2041864"/>
                  <a:pt x="2459114" y="204186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251352" y="4569686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408763" y="4177562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965343" y="3793335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572265" y="3359959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87808" y="2971714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790324" y="2547154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4255420" y="4312963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3435609" y="3934519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2879479" y="3523658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2538387" y="3109152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2153930" y="2713503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1746094" y="2286744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62" name="Freeform 61"/>
          <p:cNvSpPr/>
          <p:nvPr/>
        </p:nvSpPr>
        <p:spPr>
          <a:xfrm>
            <a:off x="1845800" y="2588483"/>
            <a:ext cx="2459114" cy="2041888"/>
          </a:xfrm>
          <a:custGeom>
            <a:avLst/>
            <a:gdLst>
              <a:gd name="connsiteX0" fmla="*/ 0 w 2459114"/>
              <a:gd name="connsiteY0" fmla="*/ 0 h 2041888"/>
              <a:gd name="connsiteX1" fmla="*/ 35510 w 2459114"/>
              <a:gd name="connsiteY1" fmla="*/ 62144 h 2041888"/>
              <a:gd name="connsiteX2" fmla="*/ 53266 w 2459114"/>
              <a:gd name="connsiteY2" fmla="*/ 97654 h 2041888"/>
              <a:gd name="connsiteX3" fmla="*/ 124287 w 2459114"/>
              <a:gd name="connsiteY3" fmla="*/ 159798 h 2041888"/>
              <a:gd name="connsiteX4" fmla="*/ 142042 w 2459114"/>
              <a:gd name="connsiteY4" fmla="*/ 186431 h 2041888"/>
              <a:gd name="connsiteX5" fmla="*/ 159798 w 2459114"/>
              <a:gd name="connsiteY5" fmla="*/ 204186 h 2041888"/>
              <a:gd name="connsiteX6" fmla="*/ 168675 w 2459114"/>
              <a:gd name="connsiteY6" fmla="*/ 230819 h 2041888"/>
              <a:gd name="connsiteX7" fmla="*/ 186431 w 2459114"/>
              <a:gd name="connsiteY7" fmla="*/ 248575 h 2041888"/>
              <a:gd name="connsiteX8" fmla="*/ 230819 w 2459114"/>
              <a:gd name="connsiteY8" fmla="*/ 284085 h 2041888"/>
              <a:gd name="connsiteX9" fmla="*/ 275207 w 2459114"/>
              <a:gd name="connsiteY9" fmla="*/ 310718 h 2041888"/>
              <a:gd name="connsiteX10" fmla="*/ 292963 w 2459114"/>
              <a:gd name="connsiteY10" fmla="*/ 328474 h 2041888"/>
              <a:gd name="connsiteX11" fmla="*/ 363984 w 2459114"/>
              <a:gd name="connsiteY11" fmla="*/ 381740 h 2041888"/>
              <a:gd name="connsiteX12" fmla="*/ 381739 w 2459114"/>
              <a:gd name="connsiteY12" fmla="*/ 408373 h 2041888"/>
              <a:gd name="connsiteX13" fmla="*/ 417250 w 2459114"/>
              <a:gd name="connsiteY13" fmla="*/ 443884 h 2041888"/>
              <a:gd name="connsiteX14" fmla="*/ 435005 w 2459114"/>
              <a:gd name="connsiteY14" fmla="*/ 470517 h 2041888"/>
              <a:gd name="connsiteX15" fmla="*/ 452761 w 2459114"/>
              <a:gd name="connsiteY15" fmla="*/ 488272 h 2041888"/>
              <a:gd name="connsiteX16" fmla="*/ 523782 w 2459114"/>
              <a:gd name="connsiteY16" fmla="*/ 577049 h 2041888"/>
              <a:gd name="connsiteX17" fmla="*/ 577048 w 2459114"/>
              <a:gd name="connsiteY17" fmla="*/ 612559 h 2041888"/>
              <a:gd name="connsiteX18" fmla="*/ 612559 w 2459114"/>
              <a:gd name="connsiteY18" fmla="*/ 648070 h 2041888"/>
              <a:gd name="connsiteX19" fmla="*/ 648069 w 2459114"/>
              <a:gd name="connsiteY19" fmla="*/ 665825 h 2041888"/>
              <a:gd name="connsiteX20" fmla="*/ 683580 w 2459114"/>
              <a:gd name="connsiteY20" fmla="*/ 710214 h 2041888"/>
              <a:gd name="connsiteX21" fmla="*/ 736846 w 2459114"/>
              <a:gd name="connsiteY21" fmla="*/ 754602 h 2041888"/>
              <a:gd name="connsiteX22" fmla="*/ 754601 w 2459114"/>
              <a:gd name="connsiteY22" fmla="*/ 781235 h 2041888"/>
              <a:gd name="connsiteX23" fmla="*/ 763479 w 2459114"/>
              <a:gd name="connsiteY23" fmla="*/ 807868 h 2041888"/>
              <a:gd name="connsiteX24" fmla="*/ 790112 w 2459114"/>
              <a:gd name="connsiteY24" fmla="*/ 825623 h 2041888"/>
              <a:gd name="connsiteX25" fmla="*/ 798990 w 2459114"/>
              <a:gd name="connsiteY25" fmla="*/ 852256 h 2041888"/>
              <a:gd name="connsiteX26" fmla="*/ 816745 w 2459114"/>
              <a:gd name="connsiteY26" fmla="*/ 870012 h 2041888"/>
              <a:gd name="connsiteX27" fmla="*/ 834500 w 2459114"/>
              <a:gd name="connsiteY27" fmla="*/ 896645 h 2041888"/>
              <a:gd name="connsiteX28" fmla="*/ 861134 w 2459114"/>
              <a:gd name="connsiteY28" fmla="*/ 923278 h 2041888"/>
              <a:gd name="connsiteX29" fmla="*/ 878889 w 2459114"/>
              <a:gd name="connsiteY29" fmla="*/ 949911 h 2041888"/>
              <a:gd name="connsiteX30" fmla="*/ 932155 w 2459114"/>
              <a:gd name="connsiteY30" fmla="*/ 1003177 h 2041888"/>
              <a:gd name="connsiteX31" fmla="*/ 949910 w 2459114"/>
              <a:gd name="connsiteY31" fmla="*/ 1038687 h 2041888"/>
              <a:gd name="connsiteX32" fmla="*/ 994299 w 2459114"/>
              <a:gd name="connsiteY32" fmla="*/ 1074198 h 2041888"/>
              <a:gd name="connsiteX33" fmla="*/ 1003176 w 2459114"/>
              <a:gd name="connsiteY33" fmla="*/ 1100831 h 2041888"/>
              <a:gd name="connsiteX34" fmla="*/ 1038687 w 2459114"/>
              <a:gd name="connsiteY34" fmla="*/ 1136342 h 2041888"/>
              <a:gd name="connsiteX35" fmla="*/ 1065320 w 2459114"/>
              <a:gd name="connsiteY35" fmla="*/ 1162975 h 2041888"/>
              <a:gd name="connsiteX36" fmla="*/ 1091953 w 2459114"/>
              <a:gd name="connsiteY36" fmla="*/ 1180730 h 2041888"/>
              <a:gd name="connsiteX37" fmla="*/ 1154097 w 2459114"/>
              <a:gd name="connsiteY37" fmla="*/ 1242874 h 2041888"/>
              <a:gd name="connsiteX38" fmla="*/ 1233996 w 2459114"/>
              <a:gd name="connsiteY38" fmla="*/ 1287262 h 2041888"/>
              <a:gd name="connsiteX39" fmla="*/ 1251751 w 2459114"/>
              <a:gd name="connsiteY39" fmla="*/ 1305018 h 2041888"/>
              <a:gd name="connsiteX40" fmla="*/ 1260629 w 2459114"/>
              <a:gd name="connsiteY40" fmla="*/ 1331651 h 2041888"/>
              <a:gd name="connsiteX41" fmla="*/ 1287262 w 2459114"/>
              <a:gd name="connsiteY41" fmla="*/ 1349406 h 2041888"/>
              <a:gd name="connsiteX42" fmla="*/ 1305017 w 2459114"/>
              <a:gd name="connsiteY42" fmla="*/ 1384917 h 2041888"/>
              <a:gd name="connsiteX43" fmla="*/ 1331650 w 2459114"/>
              <a:gd name="connsiteY43" fmla="*/ 1402672 h 2041888"/>
              <a:gd name="connsiteX44" fmla="*/ 1367161 w 2459114"/>
              <a:gd name="connsiteY44" fmla="*/ 1438183 h 2041888"/>
              <a:gd name="connsiteX45" fmla="*/ 1376038 w 2459114"/>
              <a:gd name="connsiteY45" fmla="*/ 1464816 h 2041888"/>
              <a:gd name="connsiteX46" fmla="*/ 1402671 w 2459114"/>
              <a:gd name="connsiteY46" fmla="*/ 1482571 h 2041888"/>
              <a:gd name="connsiteX47" fmla="*/ 1447060 w 2459114"/>
              <a:gd name="connsiteY47" fmla="*/ 1509204 h 2041888"/>
              <a:gd name="connsiteX48" fmla="*/ 1464815 w 2459114"/>
              <a:gd name="connsiteY48" fmla="*/ 1535837 h 2041888"/>
              <a:gd name="connsiteX49" fmla="*/ 1491448 w 2459114"/>
              <a:gd name="connsiteY49" fmla="*/ 1553592 h 2041888"/>
              <a:gd name="connsiteX50" fmla="*/ 1509203 w 2459114"/>
              <a:gd name="connsiteY50" fmla="*/ 1571348 h 2041888"/>
              <a:gd name="connsiteX51" fmla="*/ 1535836 w 2459114"/>
              <a:gd name="connsiteY51" fmla="*/ 1589103 h 2041888"/>
              <a:gd name="connsiteX52" fmla="*/ 1553592 w 2459114"/>
              <a:gd name="connsiteY52" fmla="*/ 1606858 h 2041888"/>
              <a:gd name="connsiteX53" fmla="*/ 1606858 w 2459114"/>
              <a:gd name="connsiteY53" fmla="*/ 1642369 h 2041888"/>
              <a:gd name="connsiteX54" fmla="*/ 1642368 w 2459114"/>
              <a:gd name="connsiteY54" fmla="*/ 1651247 h 2041888"/>
              <a:gd name="connsiteX55" fmla="*/ 1669001 w 2459114"/>
              <a:gd name="connsiteY55" fmla="*/ 1660124 h 2041888"/>
              <a:gd name="connsiteX56" fmla="*/ 1740023 w 2459114"/>
              <a:gd name="connsiteY56" fmla="*/ 1713390 h 2041888"/>
              <a:gd name="connsiteX57" fmla="*/ 1784411 w 2459114"/>
              <a:gd name="connsiteY57" fmla="*/ 1740023 h 2041888"/>
              <a:gd name="connsiteX58" fmla="*/ 1828800 w 2459114"/>
              <a:gd name="connsiteY58" fmla="*/ 1766656 h 2041888"/>
              <a:gd name="connsiteX59" fmla="*/ 1846555 w 2459114"/>
              <a:gd name="connsiteY59" fmla="*/ 1784412 h 2041888"/>
              <a:gd name="connsiteX60" fmla="*/ 1899821 w 2459114"/>
              <a:gd name="connsiteY60" fmla="*/ 1819922 h 2041888"/>
              <a:gd name="connsiteX61" fmla="*/ 1917576 w 2459114"/>
              <a:gd name="connsiteY61" fmla="*/ 1837678 h 2041888"/>
              <a:gd name="connsiteX62" fmla="*/ 1944209 w 2459114"/>
              <a:gd name="connsiteY62" fmla="*/ 1846555 h 2041888"/>
              <a:gd name="connsiteX63" fmla="*/ 1988598 w 2459114"/>
              <a:gd name="connsiteY63" fmla="*/ 1882066 h 2041888"/>
              <a:gd name="connsiteX64" fmla="*/ 2015231 w 2459114"/>
              <a:gd name="connsiteY64" fmla="*/ 1890944 h 2041888"/>
              <a:gd name="connsiteX65" fmla="*/ 2041864 w 2459114"/>
              <a:gd name="connsiteY65" fmla="*/ 1908699 h 2041888"/>
              <a:gd name="connsiteX66" fmla="*/ 2095130 w 2459114"/>
              <a:gd name="connsiteY66" fmla="*/ 1926454 h 2041888"/>
              <a:gd name="connsiteX67" fmla="*/ 2139518 w 2459114"/>
              <a:gd name="connsiteY67" fmla="*/ 1953087 h 2041888"/>
              <a:gd name="connsiteX68" fmla="*/ 2157273 w 2459114"/>
              <a:gd name="connsiteY68" fmla="*/ 1970843 h 2041888"/>
              <a:gd name="connsiteX69" fmla="*/ 2192784 w 2459114"/>
              <a:gd name="connsiteY69" fmla="*/ 1979720 h 2041888"/>
              <a:gd name="connsiteX70" fmla="*/ 2246050 w 2459114"/>
              <a:gd name="connsiteY70" fmla="*/ 1997476 h 2041888"/>
              <a:gd name="connsiteX71" fmla="*/ 2308194 w 2459114"/>
              <a:gd name="connsiteY71" fmla="*/ 2015231 h 2041888"/>
              <a:gd name="connsiteX72" fmla="*/ 2388093 w 2459114"/>
              <a:gd name="connsiteY72" fmla="*/ 2024109 h 2041888"/>
              <a:gd name="connsiteX73" fmla="*/ 2423603 w 2459114"/>
              <a:gd name="connsiteY73" fmla="*/ 2032986 h 2041888"/>
              <a:gd name="connsiteX74" fmla="*/ 2459114 w 2459114"/>
              <a:gd name="connsiteY74" fmla="*/ 2041864 h 2041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2459114" h="2041888">
                <a:moveTo>
                  <a:pt x="0" y="0"/>
                </a:moveTo>
                <a:cubicBezTo>
                  <a:pt x="48487" y="121219"/>
                  <a:pt x="-8022" y="-3153"/>
                  <a:pt x="35510" y="62144"/>
                </a:cubicBezTo>
                <a:cubicBezTo>
                  <a:pt x="42851" y="73155"/>
                  <a:pt x="45141" y="87208"/>
                  <a:pt x="53266" y="97654"/>
                </a:cubicBezTo>
                <a:cubicBezTo>
                  <a:pt x="81232" y="133610"/>
                  <a:pt x="92464" y="138583"/>
                  <a:pt x="124287" y="159798"/>
                </a:cubicBezTo>
                <a:cubicBezTo>
                  <a:pt x="130205" y="168676"/>
                  <a:pt x="135377" y="178100"/>
                  <a:pt x="142042" y="186431"/>
                </a:cubicBezTo>
                <a:cubicBezTo>
                  <a:pt x="147271" y="192967"/>
                  <a:pt x="155492" y="197009"/>
                  <a:pt x="159798" y="204186"/>
                </a:cubicBezTo>
                <a:cubicBezTo>
                  <a:pt x="164613" y="212210"/>
                  <a:pt x="163860" y="222795"/>
                  <a:pt x="168675" y="230819"/>
                </a:cubicBezTo>
                <a:cubicBezTo>
                  <a:pt x="172981" y="237996"/>
                  <a:pt x="181202" y="242039"/>
                  <a:pt x="186431" y="248575"/>
                </a:cubicBezTo>
                <a:cubicBezTo>
                  <a:pt x="215635" y="285080"/>
                  <a:pt x="188575" y="270005"/>
                  <a:pt x="230819" y="284085"/>
                </a:cubicBezTo>
                <a:cubicBezTo>
                  <a:pt x="275805" y="329073"/>
                  <a:pt x="217587" y="276146"/>
                  <a:pt x="275207" y="310718"/>
                </a:cubicBezTo>
                <a:cubicBezTo>
                  <a:pt x="282384" y="315024"/>
                  <a:pt x="286267" y="323452"/>
                  <a:pt x="292963" y="328474"/>
                </a:cubicBezTo>
                <a:cubicBezTo>
                  <a:pt x="321371" y="349780"/>
                  <a:pt x="343622" y="356287"/>
                  <a:pt x="363984" y="381740"/>
                </a:cubicBezTo>
                <a:cubicBezTo>
                  <a:pt x="370649" y="390072"/>
                  <a:pt x="374795" y="400272"/>
                  <a:pt x="381739" y="408373"/>
                </a:cubicBezTo>
                <a:cubicBezTo>
                  <a:pt x="392633" y="421083"/>
                  <a:pt x="407964" y="429955"/>
                  <a:pt x="417250" y="443884"/>
                </a:cubicBezTo>
                <a:cubicBezTo>
                  <a:pt x="423168" y="452762"/>
                  <a:pt x="428340" y="462186"/>
                  <a:pt x="435005" y="470517"/>
                </a:cubicBezTo>
                <a:cubicBezTo>
                  <a:pt x="440234" y="477053"/>
                  <a:pt x="447739" y="481576"/>
                  <a:pt x="452761" y="488272"/>
                </a:cubicBezTo>
                <a:cubicBezTo>
                  <a:pt x="476506" y="519932"/>
                  <a:pt x="489696" y="554325"/>
                  <a:pt x="523782" y="577049"/>
                </a:cubicBezTo>
                <a:cubicBezTo>
                  <a:pt x="541537" y="588886"/>
                  <a:pt x="561959" y="597470"/>
                  <a:pt x="577048" y="612559"/>
                </a:cubicBezTo>
                <a:cubicBezTo>
                  <a:pt x="588885" y="624396"/>
                  <a:pt x="597586" y="640584"/>
                  <a:pt x="612559" y="648070"/>
                </a:cubicBezTo>
                <a:cubicBezTo>
                  <a:pt x="624396" y="653988"/>
                  <a:pt x="637058" y="658484"/>
                  <a:pt x="648069" y="665825"/>
                </a:cubicBezTo>
                <a:cubicBezTo>
                  <a:pt x="667441" y="678740"/>
                  <a:pt x="668739" y="692404"/>
                  <a:pt x="683580" y="710214"/>
                </a:cubicBezTo>
                <a:cubicBezTo>
                  <a:pt x="704941" y="735847"/>
                  <a:pt x="710659" y="737144"/>
                  <a:pt x="736846" y="754602"/>
                </a:cubicBezTo>
                <a:cubicBezTo>
                  <a:pt x="742764" y="763480"/>
                  <a:pt x="749829" y="771692"/>
                  <a:pt x="754601" y="781235"/>
                </a:cubicBezTo>
                <a:cubicBezTo>
                  <a:pt x="758786" y="789605"/>
                  <a:pt x="757633" y="800561"/>
                  <a:pt x="763479" y="807868"/>
                </a:cubicBezTo>
                <a:cubicBezTo>
                  <a:pt x="770144" y="816199"/>
                  <a:pt x="781234" y="819705"/>
                  <a:pt x="790112" y="825623"/>
                </a:cubicBezTo>
                <a:cubicBezTo>
                  <a:pt x="793071" y="834501"/>
                  <a:pt x="794175" y="844232"/>
                  <a:pt x="798990" y="852256"/>
                </a:cubicBezTo>
                <a:cubicBezTo>
                  <a:pt x="803296" y="859433"/>
                  <a:pt x="811516" y="863476"/>
                  <a:pt x="816745" y="870012"/>
                </a:cubicBezTo>
                <a:cubicBezTo>
                  <a:pt x="823410" y="878344"/>
                  <a:pt x="827669" y="888448"/>
                  <a:pt x="834500" y="896645"/>
                </a:cubicBezTo>
                <a:cubicBezTo>
                  <a:pt x="842538" y="906290"/>
                  <a:pt x="853096" y="913633"/>
                  <a:pt x="861134" y="923278"/>
                </a:cubicBezTo>
                <a:cubicBezTo>
                  <a:pt x="867965" y="931475"/>
                  <a:pt x="871801" y="941936"/>
                  <a:pt x="878889" y="949911"/>
                </a:cubicBezTo>
                <a:cubicBezTo>
                  <a:pt x="895571" y="968678"/>
                  <a:pt x="920926" y="980718"/>
                  <a:pt x="932155" y="1003177"/>
                </a:cubicBezTo>
                <a:cubicBezTo>
                  <a:pt x="938073" y="1015014"/>
                  <a:pt x="942569" y="1027676"/>
                  <a:pt x="949910" y="1038687"/>
                </a:cubicBezTo>
                <a:cubicBezTo>
                  <a:pt x="960031" y="1053868"/>
                  <a:pt x="980051" y="1064700"/>
                  <a:pt x="994299" y="1074198"/>
                </a:cubicBezTo>
                <a:cubicBezTo>
                  <a:pt x="997258" y="1083076"/>
                  <a:pt x="997737" y="1093216"/>
                  <a:pt x="1003176" y="1100831"/>
                </a:cubicBezTo>
                <a:cubicBezTo>
                  <a:pt x="1012906" y="1114453"/>
                  <a:pt x="1026850" y="1124505"/>
                  <a:pt x="1038687" y="1136342"/>
                </a:cubicBezTo>
                <a:lnTo>
                  <a:pt x="1065320" y="1162975"/>
                </a:lnTo>
                <a:cubicBezTo>
                  <a:pt x="1072865" y="1170520"/>
                  <a:pt x="1084022" y="1173592"/>
                  <a:pt x="1091953" y="1180730"/>
                </a:cubicBezTo>
                <a:cubicBezTo>
                  <a:pt x="1113728" y="1200327"/>
                  <a:pt x="1129722" y="1226624"/>
                  <a:pt x="1154097" y="1242874"/>
                </a:cubicBezTo>
                <a:cubicBezTo>
                  <a:pt x="1215149" y="1283575"/>
                  <a:pt x="1187119" y="1271636"/>
                  <a:pt x="1233996" y="1287262"/>
                </a:cubicBezTo>
                <a:cubicBezTo>
                  <a:pt x="1239914" y="1293181"/>
                  <a:pt x="1247445" y="1297841"/>
                  <a:pt x="1251751" y="1305018"/>
                </a:cubicBezTo>
                <a:cubicBezTo>
                  <a:pt x="1256566" y="1313042"/>
                  <a:pt x="1254783" y="1324344"/>
                  <a:pt x="1260629" y="1331651"/>
                </a:cubicBezTo>
                <a:cubicBezTo>
                  <a:pt x="1267294" y="1339982"/>
                  <a:pt x="1278384" y="1343488"/>
                  <a:pt x="1287262" y="1349406"/>
                </a:cubicBezTo>
                <a:cubicBezTo>
                  <a:pt x="1293180" y="1361243"/>
                  <a:pt x="1296545" y="1374750"/>
                  <a:pt x="1305017" y="1384917"/>
                </a:cubicBezTo>
                <a:cubicBezTo>
                  <a:pt x="1311847" y="1393114"/>
                  <a:pt x="1324985" y="1394341"/>
                  <a:pt x="1331650" y="1402672"/>
                </a:cubicBezTo>
                <a:cubicBezTo>
                  <a:pt x="1366086" y="1445716"/>
                  <a:pt x="1309052" y="1418813"/>
                  <a:pt x="1367161" y="1438183"/>
                </a:cubicBezTo>
                <a:cubicBezTo>
                  <a:pt x="1370120" y="1447061"/>
                  <a:pt x="1370192" y="1457509"/>
                  <a:pt x="1376038" y="1464816"/>
                </a:cubicBezTo>
                <a:cubicBezTo>
                  <a:pt x="1382703" y="1473148"/>
                  <a:pt x="1394339" y="1475906"/>
                  <a:pt x="1402671" y="1482571"/>
                </a:cubicBezTo>
                <a:cubicBezTo>
                  <a:pt x="1437489" y="1510425"/>
                  <a:pt x="1400809" y="1493786"/>
                  <a:pt x="1447060" y="1509204"/>
                </a:cubicBezTo>
                <a:cubicBezTo>
                  <a:pt x="1452978" y="1518082"/>
                  <a:pt x="1457270" y="1528292"/>
                  <a:pt x="1464815" y="1535837"/>
                </a:cubicBezTo>
                <a:cubicBezTo>
                  <a:pt x="1472360" y="1543382"/>
                  <a:pt x="1483117" y="1546927"/>
                  <a:pt x="1491448" y="1553592"/>
                </a:cubicBezTo>
                <a:cubicBezTo>
                  <a:pt x="1497984" y="1558821"/>
                  <a:pt x="1502667" y="1566119"/>
                  <a:pt x="1509203" y="1571348"/>
                </a:cubicBezTo>
                <a:cubicBezTo>
                  <a:pt x="1517534" y="1578013"/>
                  <a:pt x="1527504" y="1582438"/>
                  <a:pt x="1535836" y="1589103"/>
                </a:cubicBezTo>
                <a:cubicBezTo>
                  <a:pt x="1542372" y="1594332"/>
                  <a:pt x="1546896" y="1601836"/>
                  <a:pt x="1553592" y="1606858"/>
                </a:cubicBezTo>
                <a:cubicBezTo>
                  <a:pt x="1570664" y="1619662"/>
                  <a:pt x="1589103" y="1630532"/>
                  <a:pt x="1606858" y="1642369"/>
                </a:cubicBezTo>
                <a:cubicBezTo>
                  <a:pt x="1617010" y="1649137"/>
                  <a:pt x="1630636" y="1647895"/>
                  <a:pt x="1642368" y="1651247"/>
                </a:cubicBezTo>
                <a:cubicBezTo>
                  <a:pt x="1651366" y="1653818"/>
                  <a:pt x="1660123" y="1657165"/>
                  <a:pt x="1669001" y="1660124"/>
                </a:cubicBezTo>
                <a:cubicBezTo>
                  <a:pt x="1701846" y="1692969"/>
                  <a:pt x="1679792" y="1673237"/>
                  <a:pt x="1740023" y="1713390"/>
                </a:cubicBezTo>
                <a:cubicBezTo>
                  <a:pt x="1788771" y="1745888"/>
                  <a:pt x="1722585" y="1719416"/>
                  <a:pt x="1784411" y="1740023"/>
                </a:cubicBezTo>
                <a:cubicBezTo>
                  <a:pt x="1829403" y="1785015"/>
                  <a:pt x="1771174" y="1732080"/>
                  <a:pt x="1828800" y="1766656"/>
                </a:cubicBezTo>
                <a:cubicBezTo>
                  <a:pt x="1835977" y="1770962"/>
                  <a:pt x="1839859" y="1779390"/>
                  <a:pt x="1846555" y="1784412"/>
                </a:cubicBezTo>
                <a:cubicBezTo>
                  <a:pt x="1863626" y="1797216"/>
                  <a:pt x="1882066" y="1808085"/>
                  <a:pt x="1899821" y="1819922"/>
                </a:cubicBezTo>
                <a:cubicBezTo>
                  <a:pt x="1906785" y="1824565"/>
                  <a:pt x="1910399" y="1833372"/>
                  <a:pt x="1917576" y="1837678"/>
                </a:cubicBezTo>
                <a:cubicBezTo>
                  <a:pt x="1925600" y="1842493"/>
                  <a:pt x="1935331" y="1843596"/>
                  <a:pt x="1944209" y="1846555"/>
                </a:cubicBezTo>
                <a:cubicBezTo>
                  <a:pt x="1960724" y="1863070"/>
                  <a:pt x="1966199" y="1870866"/>
                  <a:pt x="1988598" y="1882066"/>
                </a:cubicBezTo>
                <a:cubicBezTo>
                  <a:pt x="1996968" y="1886251"/>
                  <a:pt x="2006861" y="1886759"/>
                  <a:pt x="2015231" y="1890944"/>
                </a:cubicBezTo>
                <a:cubicBezTo>
                  <a:pt x="2024774" y="1895716"/>
                  <a:pt x="2032114" y="1904366"/>
                  <a:pt x="2041864" y="1908699"/>
                </a:cubicBezTo>
                <a:cubicBezTo>
                  <a:pt x="2058967" y="1916300"/>
                  <a:pt x="2095130" y="1926454"/>
                  <a:pt x="2095130" y="1926454"/>
                </a:cubicBezTo>
                <a:cubicBezTo>
                  <a:pt x="2140117" y="1971444"/>
                  <a:pt x="2081896" y="1918513"/>
                  <a:pt x="2139518" y="1953087"/>
                </a:cubicBezTo>
                <a:cubicBezTo>
                  <a:pt x="2146695" y="1957393"/>
                  <a:pt x="2149787" y="1967100"/>
                  <a:pt x="2157273" y="1970843"/>
                </a:cubicBezTo>
                <a:cubicBezTo>
                  <a:pt x="2168186" y="1976300"/>
                  <a:pt x="2181097" y="1976214"/>
                  <a:pt x="2192784" y="1979720"/>
                </a:cubicBezTo>
                <a:cubicBezTo>
                  <a:pt x="2210711" y="1985098"/>
                  <a:pt x="2228295" y="1991558"/>
                  <a:pt x="2246050" y="1997476"/>
                </a:cubicBezTo>
                <a:cubicBezTo>
                  <a:pt x="2265932" y="2004103"/>
                  <a:pt x="2287500" y="2012047"/>
                  <a:pt x="2308194" y="2015231"/>
                </a:cubicBezTo>
                <a:cubicBezTo>
                  <a:pt x="2334679" y="2019306"/>
                  <a:pt x="2361460" y="2021150"/>
                  <a:pt x="2388093" y="2024109"/>
                </a:cubicBezTo>
                <a:cubicBezTo>
                  <a:pt x="2399930" y="2027068"/>
                  <a:pt x="2411872" y="2029634"/>
                  <a:pt x="2423603" y="2032986"/>
                </a:cubicBezTo>
                <a:cubicBezTo>
                  <a:pt x="2457952" y="2042800"/>
                  <a:pt x="2439326" y="2041864"/>
                  <a:pt x="2459114" y="204186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1385888" y="2713503"/>
            <a:ext cx="4425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2078407" y="3436159"/>
            <a:ext cx="4425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2535155" y="3939912"/>
            <a:ext cx="4425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87296" y="5400607"/>
            <a:ext cx="3826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Increase in Demand for My </a:t>
            </a:r>
            <a:r>
              <a:rPr lang="en-US" dirty="0" err="1" smtClean="0"/>
              <a:t>Ebook</a:t>
            </a:r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8314974" y="4534237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472385" y="4142113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028965" y="3757886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635887" y="332451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6251430" y="2936265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5853946" y="2511705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8319042" y="4277514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7499231" y="3899070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6943101" y="3488209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6602009" y="3073703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6217552" y="2678054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5809716" y="2251295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F</a:t>
            </a:r>
            <a:endParaRPr lang="en-US" sz="1400" b="1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5538039" y="2549335"/>
            <a:ext cx="0" cy="2362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538039" y="4911535"/>
            <a:ext cx="304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430029" y="3363129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21151" y="3782229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412273" y="4175044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412273" y="4573436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430029" y="2985831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21151" y="2572267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873175" y="4776891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289687" y="4776891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6711375" y="4768013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7070917" y="4768013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7487429" y="4768013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7909117" y="4759135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4578635" y="2153892"/>
            <a:ext cx="878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Price ($)</a:t>
            </a:r>
            <a:endParaRPr lang="en-US" sz="1400" i="1" dirty="0"/>
          </a:p>
        </p:txBody>
      </p:sp>
      <p:sp>
        <p:nvSpPr>
          <p:cNvPr id="95" name="TextBox 94"/>
          <p:cNvSpPr txBox="1"/>
          <p:nvPr/>
        </p:nvSpPr>
        <p:spPr>
          <a:xfrm>
            <a:off x="5156703" y="438506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96" name="TextBox 95"/>
          <p:cNvSpPr txBox="1"/>
          <p:nvPr/>
        </p:nvSpPr>
        <p:spPr>
          <a:xfrm>
            <a:off x="5148161" y="398825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97" name="TextBox 96"/>
          <p:cNvSpPr txBox="1"/>
          <p:nvPr/>
        </p:nvSpPr>
        <p:spPr>
          <a:xfrm>
            <a:off x="5148161" y="360013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98" name="TextBox 97"/>
          <p:cNvSpPr txBox="1"/>
          <p:nvPr/>
        </p:nvSpPr>
        <p:spPr>
          <a:xfrm>
            <a:off x="5139283" y="319444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99" name="TextBox 98"/>
          <p:cNvSpPr txBox="1"/>
          <p:nvPr/>
        </p:nvSpPr>
        <p:spPr>
          <a:xfrm>
            <a:off x="5054205" y="2813447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10</a:t>
            </a:r>
            <a:endParaRPr lang="en-US" sz="1600" dirty="0"/>
          </a:p>
        </p:txBody>
      </p:sp>
      <p:sp>
        <p:nvSpPr>
          <p:cNvPr id="100" name="TextBox 99"/>
          <p:cNvSpPr txBox="1"/>
          <p:nvPr/>
        </p:nvSpPr>
        <p:spPr>
          <a:xfrm>
            <a:off x="5057907" y="2374003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12</a:t>
            </a:r>
            <a:endParaRPr lang="en-US" sz="1600" dirty="0"/>
          </a:p>
        </p:txBody>
      </p:sp>
      <p:sp>
        <p:nvSpPr>
          <p:cNvPr id="101" name="TextBox 100"/>
          <p:cNvSpPr txBox="1"/>
          <p:nvPr/>
        </p:nvSpPr>
        <p:spPr>
          <a:xfrm>
            <a:off x="5666423" y="5001789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</a:t>
            </a:r>
            <a:endParaRPr lang="en-US" sz="1600" dirty="0"/>
          </a:p>
        </p:txBody>
      </p:sp>
      <p:sp>
        <p:nvSpPr>
          <p:cNvPr id="102" name="TextBox 101"/>
          <p:cNvSpPr txBox="1"/>
          <p:nvPr/>
        </p:nvSpPr>
        <p:spPr>
          <a:xfrm>
            <a:off x="7718647" y="4987735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50</a:t>
            </a:r>
            <a:endParaRPr lang="en-US" sz="1600" dirty="0"/>
          </a:p>
        </p:txBody>
      </p:sp>
      <p:sp>
        <p:nvSpPr>
          <p:cNvPr id="103" name="TextBox 102"/>
          <p:cNvSpPr txBox="1"/>
          <p:nvPr/>
        </p:nvSpPr>
        <p:spPr>
          <a:xfrm>
            <a:off x="7303737" y="4987735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40</a:t>
            </a:r>
            <a:endParaRPr lang="en-US" sz="16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887225" y="4987735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30</a:t>
            </a:r>
            <a:endParaRPr lang="en-US" sz="1600" dirty="0"/>
          </a:p>
        </p:txBody>
      </p:sp>
      <p:sp>
        <p:nvSpPr>
          <p:cNvPr id="105" name="TextBox 104"/>
          <p:cNvSpPr txBox="1"/>
          <p:nvPr/>
        </p:nvSpPr>
        <p:spPr>
          <a:xfrm>
            <a:off x="6496829" y="4987735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25</a:t>
            </a:r>
            <a:endParaRPr lang="en-US" sz="1600" dirty="0"/>
          </a:p>
        </p:txBody>
      </p:sp>
      <p:sp>
        <p:nvSpPr>
          <p:cNvPr id="106" name="TextBox 105"/>
          <p:cNvSpPr txBox="1"/>
          <p:nvPr/>
        </p:nvSpPr>
        <p:spPr>
          <a:xfrm>
            <a:off x="6084537" y="4996613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23</a:t>
            </a:r>
            <a:endParaRPr lang="en-US" sz="1600" dirty="0"/>
          </a:p>
        </p:txBody>
      </p:sp>
      <p:cxnSp>
        <p:nvCxnSpPr>
          <p:cNvPr id="107" name="Straight Connector 106"/>
          <p:cNvCxnSpPr/>
          <p:nvPr/>
        </p:nvCxnSpPr>
        <p:spPr>
          <a:xfrm>
            <a:off x="8346461" y="4745081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8155991" y="4973681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60</a:t>
            </a:r>
            <a:endParaRPr lang="en-US" sz="1600" dirty="0"/>
          </a:p>
        </p:txBody>
      </p:sp>
      <p:sp>
        <p:nvSpPr>
          <p:cNvPr id="109" name="Freeform 108"/>
          <p:cNvSpPr/>
          <p:nvPr/>
        </p:nvSpPr>
        <p:spPr>
          <a:xfrm>
            <a:off x="5909422" y="2553034"/>
            <a:ext cx="2459114" cy="2041888"/>
          </a:xfrm>
          <a:custGeom>
            <a:avLst/>
            <a:gdLst>
              <a:gd name="connsiteX0" fmla="*/ 0 w 2459114"/>
              <a:gd name="connsiteY0" fmla="*/ 0 h 2041888"/>
              <a:gd name="connsiteX1" fmla="*/ 35510 w 2459114"/>
              <a:gd name="connsiteY1" fmla="*/ 62144 h 2041888"/>
              <a:gd name="connsiteX2" fmla="*/ 53266 w 2459114"/>
              <a:gd name="connsiteY2" fmla="*/ 97654 h 2041888"/>
              <a:gd name="connsiteX3" fmla="*/ 124287 w 2459114"/>
              <a:gd name="connsiteY3" fmla="*/ 159798 h 2041888"/>
              <a:gd name="connsiteX4" fmla="*/ 142042 w 2459114"/>
              <a:gd name="connsiteY4" fmla="*/ 186431 h 2041888"/>
              <a:gd name="connsiteX5" fmla="*/ 159798 w 2459114"/>
              <a:gd name="connsiteY5" fmla="*/ 204186 h 2041888"/>
              <a:gd name="connsiteX6" fmla="*/ 168675 w 2459114"/>
              <a:gd name="connsiteY6" fmla="*/ 230819 h 2041888"/>
              <a:gd name="connsiteX7" fmla="*/ 186431 w 2459114"/>
              <a:gd name="connsiteY7" fmla="*/ 248575 h 2041888"/>
              <a:gd name="connsiteX8" fmla="*/ 230819 w 2459114"/>
              <a:gd name="connsiteY8" fmla="*/ 284085 h 2041888"/>
              <a:gd name="connsiteX9" fmla="*/ 275207 w 2459114"/>
              <a:gd name="connsiteY9" fmla="*/ 310718 h 2041888"/>
              <a:gd name="connsiteX10" fmla="*/ 292963 w 2459114"/>
              <a:gd name="connsiteY10" fmla="*/ 328474 h 2041888"/>
              <a:gd name="connsiteX11" fmla="*/ 363984 w 2459114"/>
              <a:gd name="connsiteY11" fmla="*/ 381740 h 2041888"/>
              <a:gd name="connsiteX12" fmla="*/ 381739 w 2459114"/>
              <a:gd name="connsiteY12" fmla="*/ 408373 h 2041888"/>
              <a:gd name="connsiteX13" fmla="*/ 417250 w 2459114"/>
              <a:gd name="connsiteY13" fmla="*/ 443884 h 2041888"/>
              <a:gd name="connsiteX14" fmla="*/ 435005 w 2459114"/>
              <a:gd name="connsiteY14" fmla="*/ 470517 h 2041888"/>
              <a:gd name="connsiteX15" fmla="*/ 452761 w 2459114"/>
              <a:gd name="connsiteY15" fmla="*/ 488272 h 2041888"/>
              <a:gd name="connsiteX16" fmla="*/ 523782 w 2459114"/>
              <a:gd name="connsiteY16" fmla="*/ 577049 h 2041888"/>
              <a:gd name="connsiteX17" fmla="*/ 577048 w 2459114"/>
              <a:gd name="connsiteY17" fmla="*/ 612559 h 2041888"/>
              <a:gd name="connsiteX18" fmla="*/ 612559 w 2459114"/>
              <a:gd name="connsiteY18" fmla="*/ 648070 h 2041888"/>
              <a:gd name="connsiteX19" fmla="*/ 648069 w 2459114"/>
              <a:gd name="connsiteY19" fmla="*/ 665825 h 2041888"/>
              <a:gd name="connsiteX20" fmla="*/ 683580 w 2459114"/>
              <a:gd name="connsiteY20" fmla="*/ 710214 h 2041888"/>
              <a:gd name="connsiteX21" fmla="*/ 736846 w 2459114"/>
              <a:gd name="connsiteY21" fmla="*/ 754602 h 2041888"/>
              <a:gd name="connsiteX22" fmla="*/ 754601 w 2459114"/>
              <a:gd name="connsiteY22" fmla="*/ 781235 h 2041888"/>
              <a:gd name="connsiteX23" fmla="*/ 763479 w 2459114"/>
              <a:gd name="connsiteY23" fmla="*/ 807868 h 2041888"/>
              <a:gd name="connsiteX24" fmla="*/ 790112 w 2459114"/>
              <a:gd name="connsiteY24" fmla="*/ 825623 h 2041888"/>
              <a:gd name="connsiteX25" fmla="*/ 798990 w 2459114"/>
              <a:gd name="connsiteY25" fmla="*/ 852256 h 2041888"/>
              <a:gd name="connsiteX26" fmla="*/ 816745 w 2459114"/>
              <a:gd name="connsiteY26" fmla="*/ 870012 h 2041888"/>
              <a:gd name="connsiteX27" fmla="*/ 834500 w 2459114"/>
              <a:gd name="connsiteY27" fmla="*/ 896645 h 2041888"/>
              <a:gd name="connsiteX28" fmla="*/ 861134 w 2459114"/>
              <a:gd name="connsiteY28" fmla="*/ 923278 h 2041888"/>
              <a:gd name="connsiteX29" fmla="*/ 878889 w 2459114"/>
              <a:gd name="connsiteY29" fmla="*/ 949911 h 2041888"/>
              <a:gd name="connsiteX30" fmla="*/ 932155 w 2459114"/>
              <a:gd name="connsiteY30" fmla="*/ 1003177 h 2041888"/>
              <a:gd name="connsiteX31" fmla="*/ 949910 w 2459114"/>
              <a:gd name="connsiteY31" fmla="*/ 1038687 h 2041888"/>
              <a:gd name="connsiteX32" fmla="*/ 994299 w 2459114"/>
              <a:gd name="connsiteY32" fmla="*/ 1074198 h 2041888"/>
              <a:gd name="connsiteX33" fmla="*/ 1003176 w 2459114"/>
              <a:gd name="connsiteY33" fmla="*/ 1100831 h 2041888"/>
              <a:gd name="connsiteX34" fmla="*/ 1038687 w 2459114"/>
              <a:gd name="connsiteY34" fmla="*/ 1136342 h 2041888"/>
              <a:gd name="connsiteX35" fmla="*/ 1065320 w 2459114"/>
              <a:gd name="connsiteY35" fmla="*/ 1162975 h 2041888"/>
              <a:gd name="connsiteX36" fmla="*/ 1091953 w 2459114"/>
              <a:gd name="connsiteY36" fmla="*/ 1180730 h 2041888"/>
              <a:gd name="connsiteX37" fmla="*/ 1154097 w 2459114"/>
              <a:gd name="connsiteY37" fmla="*/ 1242874 h 2041888"/>
              <a:gd name="connsiteX38" fmla="*/ 1233996 w 2459114"/>
              <a:gd name="connsiteY38" fmla="*/ 1287262 h 2041888"/>
              <a:gd name="connsiteX39" fmla="*/ 1251751 w 2459114"/>
              <a:gd name="connsiteY39" fmla="*/ 1305018 h 2041888"/>
              <a:gd name="connsiteX40" fmla="*/ 1260629 w 2459114"/>
              <a:gd name="connsiteY40" fmla="*/ 1331651 h 2041888"/>
              <a:gd name="connsiteX41" fmla="*/ 1287262 w 2459114"/>
              <a:gd name="connsiteY41" fmla="*/ 1349406 h 2041888"/>
              <a:gd name="connsiteX42" fmla="*/ 1305017 w 2459114"/>
              <a:gd name="connsiteY42" fmla="*/ 1384917 h 2041888"/>
              <a:gd name="connsiteX43" fmla="*/ 1331650 w 2459114"/>
              <a:gd name="connsiteY43" fmla="*/ 1402672 h 2041888"/>
              <a:gd name="connsiteX44" fmla="*/ 1367161 w 2459114"/>
              <a:gd name="connsiteY44" fmla="*/ 1438183 h 2041888"/>
              <a:gd name="connsiteX45" fmla="*/ 1376038 w 2459114"/>
              <a:gd name="connsiteY45" fmla="*/ 1464816 h 2041888"/>
              <a:gd name="connsiteX46" fmla="*/ 1402671 w 2459114"/>
              <a:gd name="connsiteY46" fmla="*/ 1482571 h 2041888"/>
              <a:gd name="connsiteX47" fmla="*/ 1447060 w 2459114"/>
              <a:gd name="connsiteY47" fmla="*/ 1509204 h 2041888"/>
              <a:gd name="connsiteX48" fmla="*/ 1464815 w 2459114"/>
              <a:gd name="connsiteY48" fmla="*/ 1535837 h 2041888"/>
              <a:gd name="connsiteX49" fmla="*/ 1491448 w 2459114"/>
              <a:gd name="connsiteY49" fmla="*/ 1553592 h 2041888"/>
              <a:gd name="connsiteX50" fmla="*/ 1509203 w 2459114"/>
              <a:gd name="connsiteY50" fmla="*/ 1571348 h 2041888"/>
              <a:gd name="connsiteX51" fmla="*/ 1535836 w 2459114"/>
              <a:gd name="connsiteY51" fmla="*/ 1589103 h 2041888"/>
              <a:gd name="connsiteX52" fmla="*/ 1553592 w 2459114"/>
              <a:gd name="connsiteY52" fmla="*/ 1606858 h 2041888"/>
              <a:gd name="connsiteX53" fmla="*/ 1606858 w 2459114"/>
              <a:gd name="connsiteY53" fmla="*/ 1642369 h 2041888"/>
              <a:gd name="connsiteX54" fmla="*/ 1642368 w 2459114"/>
              <a:gd name="connsiteY54" fmla="*/ 1651247 h 2041888"/>
              <a:gd name="connsiteX55" fmla="*/ 1669001 w 2459114"/>
              <a:gd name="connsiteY55" fmla="*/ 1660124 h 2041888"/>
              <a:gd name="connsiteX56" fmla="*/ 1740023 w 2459114"/>
              <a:gd name="connsiteY56" fmla="*/ 1713390 h 2041888"/>
              <a:gd name="connsiteX57" fmla="*/ 1784411 w 2459114"/>
              <a:gd name="connsiteY57" fmla="*/ 1740023 h 2041888"/>
              <a:gd name="connsiteX58" fmla="*/ 1828800 w 2459114"/>
              <a:gd name="connsiteY58" fmla="*/ 1766656 h 2041888"/>
              <a:gd name="connsiteX59" fmla="*/ 1846555 w 2459114"/>
              <a:gd name="connsiteY59" fmla="*/ 1784412 h 2041888"/>
              <a:gd name="connsiteX60" fmla="*/ 1899821 w 2459114"/>
              <a:gd name="connsiteY60" fmla="*/ 1819922 h 2041888"/>
              <a:gd name="connsiteX61" fmla="*/ 1917576 w 2459114"/>
              <a:gd name="connsiteY61" fmla="*/ 1837678 h 2041888"/>
              <a:gd name="connsiteX62" fmla="*/ 1944209 w 2459114"/>
              <a:gd name="connsiteY62" fmla="*/ 1846555 h 2041888"/>
              <a:gd name="connsiteX63" fmla="*/ 1988598 w 2459114"/>
              <a:gd name="connsiteY63" fmla="*/ 1882066 h 2041888"/>
              <a:gd name="connsiteX64" fmla="*/ 2015231 w 2459114"/>
              <a:gd name="connsiteY64" fmla="*/ 1890944 h 2041888"/>
              <a:gd name="connsiteX65" fmla="*/ 2041864 w 2459114"/>
              <a:gd name="connsiteY65" fmla="*/ 1908699 h 2041888"/>
              <a:gd name="connsiteX66" fmla="*/ 2095130 w 2459114"/>
              <a:gd name="connsiteY66" fmla="*/ 1926454 h 2041888"/>
              <a:gd name="connsiteX67" fmla="*/ 2139518 w 2459114"/>
              <a:gd name="connsiteY67" fmla="*/ 1953087 h 2041888"/>
              <a:gd name="connsiteX68" fmla="*/ 2157273 w 2459114"/>
              <a:gd name="connsiteY68" fmla="*/ 1970843 h 2041888"/>
              <a:gd name="connsiteX69" fmla="*/ 2192784 w 2459114"/>
              <a:gd name="connsiteY69" fmla="*/ 1979720 h 2041888"/>
              <a:gd name="connsiteX70" fmla="*/ 2246050 w 2459114"/>
              <a:gd name="connsiteY70" fmla="*/ 1997476 h 2041888"/>
              <a:gd name="connsiteX71" fmla="*/ 2308194 w 2459114"/>
              <a:gd name="connsiteY71" fmla="*/ 2015231 h 2041888"/>
              <a:gd name="connsiteX72" fmla="*/ 2388093 w 2459114"/>
              <a:gd name="connsiteY72" fmla="*/ 2024109 h 2041888"/>
              <a:gd name="connsiteX73" fmla="*/ 2423603 w 2459114"/>
              <a:gd name="connsiteY73" fmla="*/ 2032986 h 2041888"/>
              <a:gd name="connsiteX74" fmla="*/ 2459114 w 2459114"/>
              <a:gd name="connsiteY74" fmla="*/ 2041864 h 2041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2459114" h="2041888">
                <a:moveTo>
                  <a:pt x="0" y="0"/>
                </a:moveTo>
                <a:cubicBezTo>
                  <a:pt x="48487" y="121219"/>
                  <a:pt x="-8022" y="-3153"/>
                  <a:pt x="35510" y="62144"/>
                </a:cubicBezTo>
                <a:cubicBezTo>
                  <a:pt x="42851" y="73155"/>
                  <a:pt x="45141" y="87208"/>
                  <a:pt x="53266" y="97654"/>
                </a:cubicBezTo>
                <a:cubicBezTo>
                  <a:pt x="81232" y="133610"/>
                  <a:pt x="92464" y="138583"/>
                  <a:pt x="124287" y="159798"/>
                </a:cubicBezTo>
                <a:cubicBezTo>
                  <a:pt x="130205" y="168676"/>
                  <a:pt x="135377" y="178100"/>
                  <a:pt x="142042" y="186431"/>
                </a:cubicBezTo>
                <a:cubicBezTo>
                  <a:pt x="147271" y="192967"/>
                  <a:pt x="155492" y="197009"/>
                  <a:pt x="159798" y="204186"/>
                </a:cubicBezTo>
                <a:cubicBezTo>
                  <a:pt x="164613" y="212210"/>
                  <a:pt x="163860" y="222795"/>
                  <a:pt x="168675" y="230819"/>
                </a:cubicBezTo>
                <a:cubicBezTo>
                  <a:pt x="172981" y="237996"/>
                  <a:pt x="181202" y="242039"/>
                  <a:pt x="186431" y="248575"/>
                </a:cubicBezTo>
                <a:cubicBezTo>
                  <a:pt x="215635" y="285080"/>
                  <a:pt x="188575" y="270005"/>
                  <a:pt x="230819" y="284085"/>
                </a:cubicBezTo>
                <a:cubicBezTo>
                  <a:pt x="275805" y="329073"/>
                  <a:pt x="217587" y="276146"/>
                  <a:pt x="275207" y="310718"/>
                </a:cubicBezTo>
                <a:cubicBezTo>
                  <a:pt x="282384" y="315024"/>
                  <a:pt x="286267" y="323452"/>
                  <a:pt x="292963" y="328474"/>
                </a:cubicBezTo>
                <a:cubicBezTo>
                  <a:pt x="321371" y="349780"/>
                  <a:pt x="343622" y="356287"/>
                  <a:pt x="363984" y="381740"/>
                </a:cubicBezTo>
                <a:cubicBezTo>
                  <a:pt x="370649" y="390072"/>
                  <a:pt x="374795" y="400272"/>
                  <a:pt x="381739" y="408373"/>
                </a:cubicBezTo>
                <a:cubicBezTo>
                  <a:pt x="392633" y="421083"/>
                  <a:pt x="407964" y="429955"/>
                  <a:pt x="417250" y="443884"/>
                </a:cubicBezTo>
                <a:cubicBezTo>
                  <a:pt x="423168" y="452762"/>
                  <a:pt x="428340" y="462186"/>
                  <a:pt x="435005" y="470517"/>
                </a:cubicBezTo>
                <a:cubicBezTo>
                  <a:pt x="440234" y="477053"/>
                  <a:pt x="447739" y="481576"/>
                  <a:pt x="452761" y="488272"/>
                </a:cubicBezTo>
                <a:cubicBezTo>
                  <a:pt x="476506" y="519932"/>
                  <a:pt x="489696" y="554325"/>
                  <a:pt x="523782" y="577049"/>
                </a:cubicBezTo>
                <a:cubicBezTo>
                  <a:pt x="541537" y="588886"/>
                  <a:pt x="561959" y="597470"/>
                  <a:pt x="577048" y="612559"/>
                </a:cubicBezTo>
                <a:cubicBezTo>
                  <a:pt x="588885" y="624396"/>
                  <a:pt x="597586" y="640584"/>
                  <a:pt x="612559" y="648070"/>
                </a:cubicBezTo>
                <a:cubicBezTo>
                  <a:pt x="624396" y="653988"/>
                  <a:pt x="637058" y="658484"/>
                  <a:pt x="648069" y="665825"/>
                </a:cubicBezTo>
                <a:cubicBezTo>
                  <a:pt x="667441" y="678740"/>
                  <a:pt x="668739" y="692404"/>
                  <a:pt x="683580" y="710214"/>
                </a:cubicBezTo>
                <a:cubicBezTo>
                  <a:pt x="704941" y="735847"/>
                  <a:pt x="710659" y="737144"/>
                  <a:pt x="736846" y="754602"/>
                </a:cubicBezTo>
                <a:cubicBezTo>
                  <a:pt x="742764" y="763480"/>
                  <a:pt x="749829" y="771692"/>
                  <a:pt x="754601" y="781235"/>
                </a:cubicBezTo>
                <a:cubicBezTo>
                  <a:pt x="758786" y="789605"/>
                  <a:pt x="757633" y="800561"/>
                  <a:pt x="763479" y="807868"/>
                </a:cubicBezTo>
                <a:cubicBezTo>
                  <a:pt x="770144" y="816199"/>
                  <a:pt x="781234" y="819705"/>
                  <a:pt x="790112" y="825623"/>
                </a:cubicBezTo>
                <a:cubicBezTo>
                  <a:pt x="793071" y="834501"/>
                  <a:pt x="794175" y="844232"/>
                  <a:pt x="798990" y="852256"/>
                </a:cubicBezTo>
                <a:cubicBezTo>
                  <a:pt x="803296" y="859433"/>
                  <a:pt x="811516" y="863476"/>
                  <a:pt x="816745" y="870012"/>
                </a:cubicBezTo>
                <a:cubicBezTo>
                  <a:pt x="823410" y="878344"/>
                  <a:pt x="827669" y="888448"/>
                  <a:pt x="834500" y="896645"/>
                </a:cubicBezTo>
                <a:cubicBezTo>
                  <a:pt x="842538" y="906290"/>
                  <a:pt x="853096" y="913633"/>
                  <a:pt x="861134" y="923278"/>
                </a:cubicBezTo>
                <a:cubicBezTo>
                  <a:pt x="867965" y="931475"/>
                  <a:pt x="871801" y="941936"/>
                  <a:pt x="878889" y="949911"/>
                </a:cubicBezTo>
                <a:cubicBezTo>
                  <a:pt x="895571" y="968678"/>
                  <a:pt x="920926" y="980718"/>
                  <a:pt x="932155" y="1003177"/>
                </a:cubicBezTo>
                <a:cubicBezTo>
                  <a:pt x="938073" y="1015014"/>
                  <a:pt x="942569" y="1027676"/>
                  <a:pt x="949910" y="1038687"/>
                </a:cubicBezTo>
                <a:cubicBezTo>
                  <a:pt x="960031" y="1053868"/>
                  <a:pt x="980051" y="1064700"/>
                  <a:pt x="994299" y="1074198"/>
                </a:cubicBezTo>
                <a:cubicBezTo>
                  <a:pt x="997258" y="1083076"/>
                  <a:pt x="997737" y="1093216"/>
                  <a:pt x="1003176" y="1100831"/>
                </a:cubicBezTo>
                <a:cubicBezTo>
                  <a:pt x="1012906" y="1114453"/>
                  <a:pt x="1026850" y="1124505"/>
                  <a:pt x="1038687" y="1136342"/>
                </a:cubicBezTo>
                <a:lnTo>
                  <a:pt x="1065320" y="1162975"/>
                </a:lnTo>
                <a:cubicBezTo>
                  <a:pt x="1072865" y="1170520"/>
                  <a:pt x="1084022" y="1173592"/>
                  <a:pt x="1091953" y="1180730"/>
                </a:cubicBezTo>
                <a:cubicBezTo>
                  <a:pt x="1113728" y="1200327"/>
                  <a:pt x="1129722" y="1226624"/>
                  <a:pt x="1154097" y="1242874"/>
                </a:cubicBezTo>
                <a:cubicBezTo>
                  <a:pt x="1215149" y="1283575"/>
                  <a:pt x="1187119" y="1271636"/>
                  <a:pt x="1233996" y="1287262"/>
                </a:cubicBezTo>
                <a:cubicBezTo>
                  <a:pt x="1239914" y="1293181"/>
                  <a:pt x="1247445" y="1297841"/>
                  <a:pt x="1251751" y="1305018"/>
                </a:cubicBezTo>
                <a:cubicBezTo>
                  <a:pt x="1256566" y="1313042"/>
                  <a:pt x="1254783" y="1324344"/>
                  <a:pt x="1260629" y="1331651"/>
                </a:cubicBezTo>
                <a:cubicBezTo>
                  <a:pt x="1267294" y="1339982"/>
                  <a:pt x="1278384" y="1343488"/>
                  <a:pt x="1287262" y="1349406"/>
                </a:cubicBezTo>
                <a:cubicBezTo>
                  <a:pt x="1293180" y="1361243"/>
                  <a:pt x="1296545" y="1374750"/>
                  <a:pt x="1305017" y="1384917"/>
                </a:cubicBezTo>
                <a:cubicBezTo>
                  <a:pt x="1311847" y="1393114"/>
                  <a:pt x="1324985" y="1394341"/>
                  <a:pt x="1331650" y="1402672"/>
                </a:cubicBezTo>
                <a:cubicBezTo>
                  <a:pt x="1366086" y="1445716"/>
                  <a:pt x="1309052" y="1418813"/>
                  <a:pt x="1367161" y="1438183"/>
                </a:cubicBezTo>
                <a:cubicBezTo>
                  <a:pt x="1370120" y="1447061"/>
                  <a:pt x="1370192" y="1457509"/>
                  <a:pt x="1376038" y="1464816"/>
                </a:cubicBezTo>
                <a:cubicBezTo>
                  <a:pt x="1382703" y="1473148"/>
                  <a:pt x="1394339" y="1475906"/>
                  <a:pt x="1402671" y="1482571"/>
                </a:cubicBezTo>
                <a:cubicBezTo>
                  <a:pt x="1437489" y="1510425"/>
                  <a:pt x="1400809" y="1493786"/>
                  <a:pt x="1447060" y="1509204"/>
                </a:cubicBezTo>
                <a:cubicBezTo>
                  <a:pt x="1452978" y="1518082"/>
                  <a:pt x="1457270" y="1528292"/>
                  <a:pt x="1464815" y="1535837"/>
                </a:cubicBezTo>
                <a:cubicBezTo>
                  <a:pt x="1472360" y="1543382"/>
                  <a:pt x="1483117" y="1546927"/>
                  <a:pt x="1491448" y="1553592"/>
                </a:cubicBezTo>
                <a:cubicBezTo>
                  <a:pt x="1497984" y="1558821"/>
                  <a:pt x="1502667" y="1566119"/>
                  <a:pt x="1509203" y="1571348"/>
                </a:cubicBezTo>
                <a:cubicBezTo>
                  <a:pt x="1517534" y="1578013"/>
                  <a:pt x="1527504" y="1582438"/>
                  <a:pt x="1535836" y="1589103"/>
                </a:cubicBezTo>
                <a:cubicBezTo>
                  <a:pt x="1542372" y="1594332"/>
                  <a:pt x="1546896" y="1601836"/>
                  <a:pt x="1553592" y="1606858"/>
                </a:cubicBezTo>
                <a:cubicBezTo>
                  <a:pt x="1570664" y="1619662"/>
                  <a:pt x="1589103" y="1630532"/>
                  <a:pt x="1606858" y="1642369"/>
                </a:cubicBezTo>
                <a:cubicBezTo>
                  <a:pt x="1617010" y="1649137"/>
                  <a:pt x="1630636" y="1647895"/>
                  <a:pt x="1642368" y="1651247"/>
                </a:cubicBezTo>
                <a:cubicBezTo>
                  <a:pt x="1651366" y="1653818"/>
                  <a:pt x="1660123" y="1657165"/>
                  <a:pt x="1669001" y="1660124"/>
                </a:cubicBezTo>
                <a:cubicBezTo>
                  <a:pt x="1701846" y="1692969"/>
                  <a:pt x="1679792" y="1673237"/>
                  <a:pt x="1740023" y="1713390"/>
                </a:cubicBezTo>
                <a:cubicBezTo>
                  <a:pt x="1788771" y="1745888"/>
                  <a:pt x="1722585" y="1719416"/>
                  <a:pt x="1784411" y="1740023"/>
                </a:cubicBezTo>
                <a:cubicBezTo>
                  <a:pt x="1829403" y="1785015"/>
                  <a:pt x="1771174" y="1732080"/>
                  <a:pt x="1828800" y="1766656"/>
                </a:cubicBezTo>
                <a:cubicBezTo>
                  <a:pt x="1835977" y="1770962"/>
                  <a:pt x="1839859" y="1779390"/>
                  <a:pt x="1846555" y="1784412"/>
                </a:cubicBezTo>
                <a:cubicBezTo>
                  <a:pt x="1863626" y="1797216"/>
                  <a:pt x="1882066" y="1808085"/>
                  <a:pt x="1899821" y="1819922"/>
                </a:cubicBezTo>
                <a:cubicBezTo>
                  <a:pt x="1906785" y="1824565"/>
                  <a:pt x="1910399" y="1833372"/>
                  <a:pt x="1917576" y="1837678"/>
                </a:cubicBezTo>
                <a:cubicBezTo>
                  <a:pt x="1925600" y="1842493"/>
                  <a:pt x="1935331" y="1843596"/>
                  <a:pt x="1944209" y="1846555"/>
                </a:cubicBezTo>
                <a:cubicBezTo>
                  <a:pt x="1960724" y="1863070"/>
                  <a:pt x="1966199" y="1870866"/>
                  <a:pt x="1988598" y="1882066"/>
                </a:cubicBezTo>
                <a:cubicBezTo>
                  <a:pt x="1996968" y="1886251"/>
                  <a:pt x="2006861" y="1886759"/>
                  <a:pt x="2015231" y="1890944"/>
                </a:cubicBezTo>
                <a:cubicBezTo>
                  <a:pt x="2024774" y="1895716"/>
                  <a:pt x="2032114" y="1904366"/>
                  <a:pt x="2041864" y="1908699"/>
                </a:cubicBezTo>
                <a:cubicBezTo>
                  <a:pt x="2058967" y="1916300"/>
                  <a:pt x="2095130" y="1926454"/>
                  <a:pt x="2095130" y="1926454"/>
                </a:cubicBezTo>
                <a:cubicBezTo>
                  <a:pt x="2140117" y="1971444"/>
                  <a:pt x="2081896" y="1918513"/>
                  <a:pt x="2139518" y="1953087"/>
                </a:cubicBezTo>
                <a:cubicBezTo>
                  <a:pt x="2146695" y="1957393"/>
                  <a:pt x="2149787" y="1967100"/>
                  <a:pt x="2157273" y="1970843"/>
                </a:cubicBezTo>
                <a:cubicBezTo>
                  <a:pt x="2168186" y="1976300"/>
                  <a:pt x="2181097" y="1976214"/>
                  <a:pt x="2192784" y="1979720"/>
                </a:cubicBezTo>
                <a:cubicBezTo>
                  <a:pt x="2210711" y="1985098"/>
                  <a:pt x="2228295" y="1991558"/>
                  <a:pt x="2246050" y="1997476"/>
                </a:cubicBezTo>
                <a:cubicBezTo>
                  <a:pt x="2265932" y="2004103"/>
                  <a:pt x="2287500" y="2012047"/>
                  <a:pt x="2308194" y="2015231"/>
                </a:cubicBezTo>
                <a:cubicBezTo>
                  <a:pt x="2334679" y="2019306"/>
                  <a:pt x="2361460" y="2021150"/>
                  <a:pt x="2388093" y="2024109"/>
                </a:cubicBezTo>
                <a:cubicBezTo>
                  <a:pt x="2399930" y="2027068"/>
                  <a:pt x="2411872" y="2029634"/>
                  <a:pt x="2423603" y="2032986"/>
                </a:cubicBezTo>
                <a:cubicBezTo>
                  <a:pt x="2457952" y="2042800"/>
                  <a:pt x="2439326" y="2041864"/>
                  <a:pt x="2459114" y="204186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8067858" y="4645142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7225269" y="4253018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6781849" y="3868791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6388771" y="3435415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6004314" y="304717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5606830" y="262261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7662898" y="4599705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7028965" y="4284413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119" name="TextBox 118"/>
          <p:cNvSpPr txBox="1"/>
          <p:nvPr/>
        </p:nvSpPr>
        <p:spPr>
          <a:xfrm>
            <a:off x="6635887" y="3945241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6163083" y="3530994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5841998" y="3144494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122" name="TextBox 121"/>
          <p:cNvSpPr txBox="1"/>
          <p:nvPr/>
        </p:nvSpPr>
        <p:spPr>
          <a:xfrm>
            <a:off x="5556926" y="2772821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123" name="Freeform 122"/>
          <p:cNvSpPr/>
          <p:nvPr/>
        </p:nvSpPr>
        <p:spPr>
          <a:xfrm>
            <a:off x="5662306" y="2663939"/>
            <a:ext cx="2459114" cy="2041888"/>
          </a:xfrm>
          <a:custGeom>
            <a:avLst/>
            <a:gdLst>
              <a:gd name="connsiteX0" fmla="*/ 0 w 2459114"/>
              <a:gd name="connsiteY0" fmla="*/ 0 h 2041888"/>
              <a:gd name="connsiteX1" fmla="*/ 35510 w 2459114"/>
              <a:gd name="connsiteY1" fmla="*/ 62144 h 2041888"/>
              <a:gd name="connsiteX2" fmla="*/ 53266 w 2459114"/>
              <a:gd name="connsiteY2" fmla="*/ 97654 h 2041888"/>
              <a:gd name="connsiteX3" fmla="*/ 124287 w 2459114"/>
              <a:gd name="connsiteY3" fmla="*/ 159798 h 2041888"/>
              <a:gd name="connsiteX4" fmla="*/ 142042 w 2459114"/>
              <a:gd name="connsiteY4" fmla="*/ 186431 h 2041888"/>
              <a:gd name="connsiteX5" fmla="*/ 159798 w 2459114"/>
              <a:gd name="connsiteY5" fmla="*/ 204186 h 2041888"/>
              <a:gd name="connsiteX6" fmla="*/ 168675 w 2459114"/>
              <a:gd name="connsiteY6" fmla="*/ 230819 h 2041888"/>
              <a:gd name="connsiteX7" fmla="*/ 186431 w 2459114"/>
              <a:gd name="connsiteY7" fmla="*/ 248575 h 2041888"/>
              <a:gd name="connsiteX8" fmla="*/ 230819 w 2459114"/>
              <a:gd name="connsiteY8" fmla="*/ 284085 h 2041888"/>
              <a:gd name="connsiteX9" fmla="*/ 275207 w 2459114"/>
              <a:gd name="connsiteY9" fmla="*/ 310718 h 2041888"/>
              <a:gd name="connsiteX10" fmla="*/ 292963 w 2459114"/>
              <a:gd name="connsiteY10" fmla="*/ 328474 h 2041888"/>
              <a:gd name="connsiteX11" fmla="*/ 363984 w 2459114"/>
              <a:gd name="connsiteY11" fmla="*/ 381740 h 2041888"/>
              <a:gd name="connsiteX12" fmla="*/ 381739 w 2459114"/>
              <a:gd name="connsiteY12" fmla="*/ 408373 h 2041888"/>
              <a:gd name="connsiteX13" fmla="*/ 417250 w 2459114"/>
              <a:gd name="connsiteY13" fmla="*/ 443884 h 2041888"/>
              <a:gd name="connsiteX14" fmla="*/ 435005 w 2459114"/>
              <a:gd name="connsiteY14" fmla="*/ 470517 h 2041888"/>
              <a:gd name="connsiteX15" fmla="*/ 452761 w 2459114"/>
              <a:gd name="connsiteY15" fmla="*/ 488272 h 2041888"/>
              <a:gd name="connsiteX16" fmla="*/ 523782 w 2459114"/>
              <a:gd name="connsiteY16" fmla="*/ 577049 h 2041888"/>
              <a:gd name="connsiteX17" fmla="*/ 577048 w 2459114"/>
              <a:gd name="connsiteY17" fmla="*/ 612559 h 2041888"/>
              <a:gd name="connsiteX18" fmla="*/ 612559 w 2459114"/>
              <a:gd name="connsiteY18" fmla="*/ 648070 h 2041888"/>
              <a:gd name="connsiteX19" fmla="*/ 648069 w 2459114"/>
              <a:gd name="connsiteY19" fmla="*/ 665825 h 2041888"/>
              <a:gd name="connsiteX20" fmla="*/ 683580 w 2459114"/>
              <a:gd name="connsiteY20" fmla="*/ 710214 h 2041888"/>
              <a:gd name="connsiteX21" fmla="*/ 736846 w 2459114"/>
              <a:gd name="connsiteY21" fmla="*/ 754602 h 2041888"/>
              <a:gd name="connsiteX22" fmla="*/ 754601 w 2459114"/>
              <a:gd name="connsiteY22" fmla="*/ 781235 h 2041888"/>
              <a:gd name="connsiteX23" fmla="*/ 763479 w 2459114"/>
              <a:gd name="connsiteY23" fmla="*/ 807868 h 2041888"/>
              <a:gd name="connsiteX24" fmla="*/ 790112 w 2459114"/>
              <a:gd name="connsiteY24" fmla="*/ 825623 h 2041888"/>
              <a:gd name="connsiteX25" fmla="*/ 798990 w 2459114"/>
              <a:gd name="connsiteY25" fmla="*/ 852256 h 2041888"/>
              <a:gd name="connsiteX26" fmla="*/ 816745 w 2459114"/>
              <a:gd name="connsiteY26" fmla="*/ 870012 h 2041888"/>
              <a:gd name="connsiteX27" fmla="*/ 834500 w 2459114"/>
              <a:gd name="connsiteY27" fmla="*/ 896645 h 2041888"/>
              <a:gd name="connsiteX28" fmla="*/ 861134 w 2459114"/>
              <a:gd name="connsiteY28" fmla="*/ 923278 h 2041888"/>
              <a:gd name="connsiteX29" fmla="*/ 878889 w 2459114"/>
              <a:gd name="connsiteY29" fmla="*/ 949911 h 2041888"/>
              <a:gd name="connsiteX30" fmla="*/ 932155 w 2459114"/>
              <a:gd name="connsiteY30" fmla="*/ 1003177 h 2041888"/>
              <a:gd name="connsiteX31" fmla="*/ 949910 w 2459114"/>
              <a:gd name="connsiteY31" fmla="*/ 1038687 h 2041888"/>
              <a:gd name="connsiteX32" fmla="*/ 994299 w 2459114"/>
              <a:gd name="connsiteY32" fmla="*/ 1074198 h 2041888"/>
              <a:gd name="connsiteX33" fmla="*/ 1003176 w 2459114"/>
              <a:gd name="connsiteY33" fmla="*/ 1100831 h 2041888"/>
              <a:gd name="connsiteX34" fmla="*/ 1038687 w 2459114"/>
              <a:gd name="connsiteY34" fmla="*/ 1136342 h 2041888"/>
              <a:gd name="connsiteX35" fmla="*/ 1065320 w 2459114"/>
              <a:gd name="connsiteY35" fmla="*/ 1162975 h 2041888"/>
              <a:gd name="connsiteX36" fmla="*/ 1091953 w 2459114"/>
              <a:gd name="connsiteY36" fmla="*/ 1180730 h 2041888"/>
              <a:gd name="connsiteX37" fmla="*/ 1154097 w 2459114"/>
              <a:gd name="connsiteY37" fmla="*/ 1242874 h 2041888"/>
              <a:gd name="connsiteX38" fmla="*/ 1233996 w 2459114"/>
              <a:gd name="connsiteY38" fmla="*/ 1287262 h 2041888"/>
              <a:gd name="connsiteX39" fmla="*/ 1251751 w 2459114"/>
              <a:gd name="connsiteY39" fmla="*/ 1305018 h 2041888"/>
              <a:gd name="connsiteX40" fmla="*/ 1260629 w 2459114"/>
              <a:gd name="connsiteY40" fmla="*/ 1331651 h 2041888"/>
              <a:gd name="connsiteX41" fmla="*/ 1287262 w 2459114"/>
              <a:gd name="connsiteY41" fmla="*/ 1349406 h 2041888"/>
              <a:gd name="connsiteX42" fmla="*/ 1305017 w 2459114"/>
              <a:gd name="connsiteY42" fmla="*/ 1384917 h 2041888"/>
              <a:gd name="connsiteX43" fmla="*/ 1331650 w 2459114"/>
              <a:gd name="connsiteY43" fmla="*/ 1402672 h 2041888"/>
              <a:gd name="connsiteX44" fmla="*/ 1367161 w 2459114"/>
              <a:gd name="connsiteY44" fmla="*/ 1438183 h 2041888"/>
              <a:gd name="connsiteX45" fmla="*/ 1376038 w 2459114"/>
              <a:gd name="connsiteY45" fmla="*/ 1464816 h 2041888"/>
              <a:gd name="connsiteX46" fmla="*/ 1402671 w 2459114"/>
              <a:gd name="connsiteY46" fmla="*/ 1482571 h 2041888"/>
              <a:gd name="connsiteX47" fmla="*/ 1447060 w 2459114"/>
              <a:gd name="connsiteY47" fmla="*/ 1509204 h 2041888"/>
              <a:gd name="connsiteX48" fmla="*/ 1464815 w 2459114"/>
              <a:gd name="connsiteY48" fmla="*/ 1535837 h 2041888"/>
              <a:gd name="connsiteX49" fmla="*/ 1491448 w 2459114"/>
              <a:gd name="connsiteY49" fmla="*/ 1553592 h 2041888"/>
              <a:gd name="connsiteX50" fmla="*/ 1509203 w 2459114"/>
              <a:gd name="connsiteY50" fmla="*/ 1571348 h 2041888"/>
              <a:gd name="connsiteX51" fmla="*/ 1535836 w 2459114"/>
              <a:gd name="connsiteY51" fmla="*/ 1589103 h 2041888"/>
              <a:gd name="connsiteX52" fmla="*/ 1553592 w 2459114"/>
              <a:gd name="connsiteY52" fmla="*/ 1606858 h 2041888"/>
              <a:gd name="connsiteX53" fmla="*/ 1606858 w 2459114"/>
              <a:gd name="connsiteY53" fmla="*/ 1642369 h 2041888"/>
              <a:gd name="connsiteX54" fmla="*/ 1642368 w 2459114"/>
              <a:gd name="connsiteY54" fmla="*/ 1651247 h 2041888"/>
              <a:gd name="connsiteX55" fmla="*/ 1669001 w 2459114"/>
              <a:gd name="connsiteY55" fmla="*/ 1660124 h 2041888"/>
              <a:gd name="connsiteX56" fmla="*/ 1740023 w 2459114"/>
              <a:gd name="connsiteY56" fmla="*/ 1713390 h 2041888"/>
              <a:gd name="connsiteX57" fmla="*/ 1784411 w 2459114"/>
              <a:gd name="connsiteY57" fmla="*/ 1740023 h 2041888"/>
              <a:gd name="connsiteX58" fmla="*/ 1828800 w 2459114"/>
              <a:gd name="connsiteY58" fmla="*/ 1766656 h 2041888"/>
              <a:gd name="connsiteX59" fmla="*/ 1846555 w 2459114"/>
              <a:gd name="connsiteY59" fmla="*/ 1784412 h 2041888"/>
              <a:gd name="connsiteX60" fmla="*/ 1899821 w 2459114"/>
              <a:gd name="connsiteY60" fmla="*/ 1819922 h 2041888"/>
              <a:gd name="connsiteX61" fmla="*/ 1917576 w 2459114"/>
              <a:gd name="connsiteY61" fmla="*/ 1837678 h 2041888"/>
              <a:gd name="connsiteX62" fmla="*/ 1944209 w 2459114"/>
              <a:gd name="connsiteY62" fmla="*/ 1846555 h 2041888"/>
              <a:gd name="connsiteX63" fmla="*/ 1988598 w 2459114"/>
              <a:gd name="connsiteY63" fmla="*/ 1882066 h 2041888"/>
              <a:gd name="connsiteX64" fmla="*/ 2015231 w 2459114"/>
              <a:gd name="connsiteY64" fmla="*/ 1890944 h 2041888"/>
              <a:gd name="connsiteX65" fmla="*/ 2041864 w 2459114"/>
              <a:gd name="connsiteY65" fmla="*/ 1908699 h 2041888"/>
              <a:gd name="connsiteX66" fmla="*/ 2095130 w 2459114"/>
              <a:gd name="connsiteY66" fmla="*/ 1926454 h 2041888"/>
              <a:gd name="connsiteX67" fmla="*/ 2139518 w 2459114"/>
              <a:gd name="connsiteY67" fmla="*/ 1953087 h 2041888"/>
              <a:gd name="connsiteX68" fmla="*/ 2157273 w 2459114"/>
              <a:gd name="connsiteY68" fmla="*/ 1970843 h 2041888"/>
              <a:gd name="connsiteX69" fmla="*/ 2192784 w 2459114"/>
              <a:gd name="connsiteY69" fmla="*/ 1979720 h 2041888"/>
              <a:gd name="connsiteX70" fmla="*/ 2246050 w 2459114"/>
              <a:gd name="connsiteY70" fmla="*/ 1997476 h 2041888"/>
              <a:gd name="connsiteX71" fmla="*/ 2308194 w 2459114"/>
              <a:gd name="connsiteY71" fmla="*/ 2015231 h 2041888"/>
              <a:gd name="connsiteX72" fmla="*/ 2388093 w 2459114"/>
              <a:gd name="connsiteY72" fmla="*/ 2024109 h 2041888"/>
              <a:gd name="connsiteX73" fmla="*/ 2423603 w 2459114"/>
              <a:gd name="connsiteY73" fmla="*/ 2032986 h 2041888"/>
              <a:gd name="connsiteX74" fmla="*/ 2459114 w 2459114"/>
              <a:gd name="connsiteY74" fmla="*/ 2041864 h 2041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2459114" h="2041888">
                <a:moveTo>
                  <a:pt x="0" y="0"/>
                </a:moveTo>
                <a:cubicBezTo>
                  <a:pt x="48487" y="121219"/>
                  <a:pt x="-8022" y="-3153"/>
                  <a:pt x="35510" y="62144"/>
                </a:cubicBezTo>
                <a:cubicBezTo>
                  <a:pt x="42851" y="73155"/>
                  <a:pt x="45141" y="87208"/>
                  <a:pt x="53266" y="97654"/>
                </a:cubicBezTo>
                <a:cubicBezTo>
                  <a:pt x="81232" y="133610"/>
                  <a:pt x="92464" y="138583"/>
                  <a:pt x="124287" y="159798"/>
                </a:cubicBezTo>
                <a:cubicBezTo>
                  <a:pt x="130205" y="168676"/>
                  <a:pt x="135377" y="178100"/>
                  <a:pt x="142042" y="186431"/>
                </a:cubicBezTo>
                <a:cubicBezTo>
                  <a:pt x="147271" y="192967"/>
                  <a:pt x="155492" y="197009"/>
                  <a:pt x="159798" y="204186"/>
                </a:cubicBezTo>
                <a:cubicBezTo>
                  <a:pt x="164613" y="212210"/>
                  <a:pt x="163860" y="222795"/>
                  <a:pt x="168675" y="230819"/>
                </a:cubicBezTo>
                <a:cubicBezTo>
                  <a:pt x="172981" y="237996"/>
                  <a:pt x="181202" y="242039"/>
                  <a:pt x="186431" y="248575"/>
                </a:cubicBezTo>
                <a:cubicBezTo>
                  <a:pt x="215635" y="285080"/>
                  <a:pt x="188575" y="270005"/>
                  <a:pt x="230819" y="284085"/>
                </a:cubicBezTo>
                <a:cubicBezTo>
                  <a:pt x="275805" y="329073"/>
                  <a:pt x="217587" y="276146"/>
                  <a:pt x="275207" y="310718"/>
                </a:cubicBezTo>
                <a:cubicBezTo>
                  <a:pt x="282384" y="315024"/>
                  <a:pt x="286267" y="323452"/>
                  <a:pt x="292963" y="328474"/>
                </a:cubicBezTo>
                <a:cubicBezTo>
                  <a:pt x="321371" y="349780"/>
                  <a:pt x="343622" y="356287"/>
                  <a:pt x="363984" y="381740"/>
                </a:cubicBezTo>
                <a:cubicBezTo>
                  <a:pt x="370649" y="390072"/>
                  <a:pt x="374795" y="400272"/>
                  <a:pt x="381739" y="408373"/>
                </a:cubicBezTo>
                <a:cubicBezTo>
                  <a:pt x="392633" y="421083"/>
                  <a:pt x="407964" y="429955"/>
                  <a:pt x="417250" y="443884"/>
                </a:cubicBezTo>
                <a:cubicBezTo>
                  <a:pt x="423168" y="452762"/>
                  <a:pt x="428340" y="462186"/>
                  <a:pt x="435005" y="470517"/>
                </a:cubicBezTo>
                <a:cubicBezTo>
                  <a:pt x="440234" y="477053"/>
                  <a:pt x="447739" y="481576"/>
                  <a:pt x="452761" y="488272"/>
                </a:cubicBezTo>
                <a:cubicBezTo>
                  <a:pt x="476506" y="519932"/>
                  <a:pt x="489696" y="554325"/>
                  <a:pt x="523782" y="577049"/>
                </a:cubicBezTo>
                <a:cubicBezTo>
                  <a:pt x="541537" y="588886"/>
                  <a:pt x="561959" y="597470"/>
                  <a:pt x="577048" y="612559"/>
                </a:cubicBezTo>
                <a:cubicBezTo>
                  <a:pt x="588885" y="624396"/>
                  <a:pt x="597586" y="640584"/>
                  <a:pt x="612559" y="648070"/>
                </a:cubicBezTo>
                <a:cubicBezTo>
                  <a:pt x="624396" y="653988"/>
                  <a:pt x="637058" y="658484"/>
                  <a:pt x="648069" y="665825"/>
                </a:cubicBezTo>
                <a:cubicBezTo>
                  <a:pt x="667441" y="678740"/>
                  <a:pt x="668739" y="692404"/>
                  <a:pt x="683580" y="710214"/>
                </a:cubicBezTo>
                <a:cubicBezTo>
                  <a:pt x="704941" y="735847"/>
                  <a:pt x="710659" y="737144"/>
                  <a:pt x="736846" y="754602"/>
                </a:cubicBezTo>
                <a:cubicBezTo>
                  <a:pt x="742764" y="763480"/>
                  <a:pt x="749829" y="771692"/>
                  <a:pt x="754601" y="781235"/>
                </a:cubicBezTo>
                <a:cubicBezTo>
                  <a:pt x="758786" y="789605"/>
                  <a:pt x="757633" y="800561"/>
                  <a:pt x="763479" y="807868"/>
                </a:cubicBezTo>
                <a:cubicBezTo>
                  <a:pt x="770144" y="816199"/>
                  <a:pt x="781234" y="819705"/>
                  <a:pt x="790112" y="825623"/>
                </a:cubicBezTo>
                <a:cubicBezTo>
                  <a:pt x="793071" y="834501"/>
                  <a:pt x="794175" y="844232"/>
                  <a:pt x="798990" y="852256"/>
                </a:cubicBezTo>
                <a:cubicBezTo>
                  <a:pt x="803296" y="859433"/>
                  <a:pt x="811516" y="863476"/>
                  <a:pt x="816745" y="870012"/>
                </a:cubicBezTo>
                <a:cubicBezTo>
                  <a:pt x="823410" y="878344"/>
                  <a:pt x="827669" y="888448"/>
                  <a:pt x="834500" y="896645"/>
                </a:cubicBezTo>
                <a:cubicBezTo>
                  <a:pt x="842538" y="906290"/>
                  <a:pt x="853096" y="913633"/>
                  <a:pt x="861134" y="923278"/>
                </a:cubicBezTo>
                <a:cubicBezTo>
                  <a:pt x="867965" y="931475"/>
                  <a:pt x="871801" y="941936"/>
                  <a:pt x="878889" y="949911"/>
                </a:cubicBezTo>
                <a:cubicBezTo>
                  <a:pt x="895571" y="968678"/>
                  <a:pt x="920926" y="980718"/>
                  <a:pt x="932155" y="1003177"/>
                </a:cubicBezTo>
                <a:cubicBezTo>
                  <a:pt x="938073" y="1015014"/>
                  <a:pt x="942569" y="1027676"/>
                  <a:pt x="949910" y="1038687"/>
                </a:cubicBezTo>
                <a:cubicBezTo>
                  <a:pt x="960031" y="1053868"/>
                  <a:pt x="980051" y="1064700"/>
                  <a:pt x="994299" y="1074198"/>
                </a:cubicBezTo>
                <a:cubicBezTo>
                  <a:pt x="997258" y="1083076"/>
                  <a:pt x="997737" y="1093216"/>
                  <a:pt x="1003176" y="1100831"/>
                </a:cubicBezTo>
                <a:cubicBezTo>
                  <a:pt x="1012906" y="1114453"/>
                  <a:pt x="1026850" y="1124505"/>
                  <a:pt x="1038687" y="1136342"/>
                </a:cubicBezTo>
                <a:lnTo>
                  <a:pt x="1065320" y="1162975"/>
                </a:lnTo>
                <a:cubicBezTo>
                  <a:pt x="1072865" y="1170520"/>
                  <a:pt x="1084022" y="1173592"/>
                  <a:pt x="1091953" y="1180730"/>
                </a:cubicBezTo>
                <a:cubicBezTo>
                  <a:pt x="1113728" y="1200327"/>
                  <a:pt x="1129722" y="1226624"/>
                  <a:pt x="1154097" y="1242874"/>
                </a:cubicBezTo>
                <a:cubicBezTo>
                  <a:pt x="1215149" y="1283575"/>
                  <a:pt x="1187119" y="1271636"/>
                  <a:pt x="1233996" y="1287262"/>
                </a:cubicBezTo>
                <a:cubicBezTo>
                  <a:pt x="1239914" y="1293181"/>
                  <a:pt x="1247445" y="1297841"/>
                  <a:pt x="1251751" y="1305018"/>
                </a:cubicBezTo>
                <a:cubicBezTo>
                  <a:pt x="1256566" y="1313042"/>
                  <a:pt x="1254783" y="1324344"/>
                  <a:pt x="1260629" y="1331651"/>
                </a:cubicBezTo>
                <a:cubicBezTo>
                  <a:pt x="1267294" y="1339982"/>
                  <a:pt x="1278384" y="1343488"/>
                  <a:pt x="1287262" y="1349406"/>
                </a:cubicBezTo>
                <a:cubicBezTo>
                  <a:pt x="1293180" y="1361243"/>
                  <a:pt x="1296545" y="1374750"/>
                  <a:pt x="1305017" y="1384917"/>
                </a:cubicBezTo>
                <a:cubicBezTo>
                  <a:pt x="1311847" y="1393114"/>
                  <a:pt x="1324985" y="1394341"/>
                  <a:pt x="1331650" y="1402672"/>
                </a:cubicBezTo>
                <a:cubicBezTo>
                  <a:pt x="1366086" y="1445716"/>
                  <a:pt x="1309052" y="1418813"/>
                  <a:pt x="1367161" y="1438183"/>
                </a:cubicBezTo>
                <a:cubicBezTo>
                  <a:pt x="1370120" y="1447061"/>
                  <a:pt x="1370192" y="1457509"/>
                  <a:pt x="1376038" y="1464816"/>
                </a:cubicBezTo>
                <a:cubicBezTo>
                  <a:pt x="1382703" y="1473148"/>
                  <a:pt x="1394339" y="1475906"/>
                  <a:pt x="1402671" y="1482571"/>
                </a:cubicBezTo>
                <a:cubicBezTo>
                  <a:pt x="1437489" y="1510425"/>
                  <a:pt x="1400809" y="1493786"/>
                  <a:pt x="1447060" y="1509204"/>
                </a:cubicBezTo>
                <a:cubicBezTo>
                  <a:pt x="1452978" y="1518082"/>
                  <a:pt x="1457270" y="1528292"/>
                  <a:pt x="1464815" y="1535837"/>
                </a:cubicBezTo>
                <a:cubicBezTo>
                  <a:pt x="1472360" y="1543382"/>
                  <a:pt x="1483117" y="1546927"/>
                  <a:pt x="1491448" y="1553592"/>
                </a:cubicBezTo>
                <a:cubicBezTo>
                  <a:pt x="1497984" y="1558821"/>
                  <a:pt x="1502667" y="1566119"/>
                  <a:pt x="1509203" y="1571348"/>
                </a:cubicBezTo>
                <a:cubicBezTo>
                  <a:pt x="1517534" y="1578013"/>
                  <a:pt x="1527504" y="1582438"/>
                  <a:pt x="1535836" y="1589103"/>
                </a:cubicBezTo>
                <a:cubicBezTo>
                  <a:pt x="1542372" y="1594332"/>
                  <a:pt x="1546896" y="1601836"/>
                  <a:pt x="1553592" y="1606858"/>
                </a:cubicBezTo>
                <a:cubicBezTo>
                  <a:pt x="1570664" y="1619662"/>
                  <a:pt x="1589103" y="1630532"/>
                  <a:pt x="1606858" y="1642369"/>
                </a:cubicBezTo>
                <a:cubicBezTo>
                  <a:pt x="1617010" y="1649137"/>
                  <a:pt x="1630636" y="1647895"/>
                  <a:pt x="1642368" y="1651247"/>
                </a:cubicBezTo>
                <a:cubicBezTo>
                  <a:pt x="1651366" y="1653818"/>
                  <a:pt x="1660123" y="1657165"/>
                  <a:pt x="1669001" y="1660124"/>
                </a:cubicBezTo>
                <a:cubicBezTo>
                  <a:pt x="1701846" y="1692969"/>
                  <a:pt x="1679792" y="1673237"/>
                  <a:pt x="1740023" y="1713390"/>
                </a:cubicBezTo>
                <a:cubicBezTo>
                  <a:pt x="1788771" y="1745888"/>
                  <a:pt x="1722585" y="1719416"/>
                  <a:pt x="1784411" y="1740023"/>
                </a:cubicBezTo>
                <a:cubicBezTo>
                  <a:pt x="1829403" y="1785015"/>
                  <a:pt x="1771174" y="1732080"/>
                  <a:pt x="1828800" y="1766656"/>
                </a:cubicBezTo>
                <a:cubicBezTo>
                  <a:pt x="1835977" y="1770962"/>
                  <a:pt x="1839859" y="1779390"/>
                  <a:pt x="1846555" y="1784412"/>
                </a:cubicBezTo>
                <a:cubicBezTo>
                  <a:pt x="1863626" y="1797216"/>
                  <a:pt x="1882066" y="1808085"/>
                  <a:pt x="1899821" y="1819922"/>
                </a:cubicBezTo>
                <a:cubicBezTo>
                  <a:pt x="1906785" y="1824565"/>
                  <a:pt x="1910399" y="1833372"/>
                  <a:pt x="1917576" y="1837678"/>
                </a:cubicBezTo>
                <a:cubicBezTo>
                  <a:pt x="1925600" y="1842493"/>
                  <a:pt x="1935331" y="1843596"/>
                  <a:pt x="1944209" y="1846555"/>
                </a:cubicBezTo>
                <a:cubicBezTo>
                  <a:pt x="1960724" y="1863070"/>
                  <a:pt x="1966199" y="1870866"/>
                  <a:pt x="1988598" y="1882066"/>
                </a:cubicBezTo>
                <a:cubicBezTo>
                  <a:pt x="1996968" y="1886251"/>
                  <a:pt x="2006861" y="1886759"/>
                  <a:pt x="2015231" y="1890944"/>
                </a:cubicBezTo>
                <a:cubicBezTo>
                  <a:pt x="2024774" y="1895716"/>
                  <a:pt x="2032114" y="1904366"/>
                  <a:pt x="2041864" y="1908699"/>
                </a:cubicBezTo>
                <a:cubicBezTo>
                  <a:pt x="2058967" y="1916300"/>
                  <a:pt x="2095130" y="1926454"/>
                  <a:pt x="2095130" y="1926454"/>
                </a:cubicBezTo>
                <a:cubicBezTo>
                  <a:pt x="2140117" y="1971444"/>
                  <a:pt x="2081896" y="1918513"/>
                  <a:pt x="2139518" y="1953087"/>
                </a:cubicBezTo>
                <a:cubicBezTo>
                  <a:pt x="2146695" y="1957393"/>
                  <a:pt x="2149787" y="1967100"/>
                  <a:pt x="2157273" y="1970843"/>
                </a:cubicBezTo>
                <a:cubicBezTo>
                  <a:pt x="2168186" y="1976300"/>
                  <a:pt x="2181097" y="1976214"/>
                  <a:pt x="2192784" y="1979720"/>
                </a:cubicBezTo>
                <a:cubicBezTo>
                  <a:pt x="2210711" y="1985098"/>
                  <a:pt x="2228295" y="1991558"/>
                  <a:pt x="2246050" y="1997476"/>
                </a:cubicBezTo>
                <a:cubicBezTo>
                  <a:pt x="2265932" y="2004103"/>
                  <a:pt x="2287500" y="2012047"/>
                  <a:pt x="2308194" y="2015231"/>
                </a:cubicBezTo>
                <a:cubicBezTo>
                  <a:pt x="2334679" y="2019306"/>
                  <a:pt x="2361460" y="2021150"/>
                  <a:pt x="2388093" y="2024109"/>
                </a:cubicBezTo>
                <a:cubicBezTo>
                  <a:pt x="2399930" y="2027068"/>
                  <a:pt x="2411872" y="2029634"/>
                  <a:pt x="2423603" y="2032986"/>
                </a:cubicBezTo>
                <a:cubicBezTo>
                  <a:pt x="2457952" y="2042800"/>
                  <a:pt x="2439326" y="2041864"/>
                  <a:pt x="2459114" y="204186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Arrow Connector 123"/>
          <p:cNvCxnSpPr/>
          <p:nvPr/>
        </p:nvCxnSpPr>
        <p:spPr>
          <a:xfrm flipH="1">
            <a:off x="6535087" y="3548473"/>
            <a:ext cx="272076" cy="1211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H="1">
            <a:off x="6191592" y="3194447"/>
            <a:ext cx="272076" cy="1211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H="1">
            <a:off x="7062039" y="4107166"/>
            <a:ext cx="272076" cy="1211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4942116" y="5439219"/>
            <a:ext cx="3886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Decrease in Demand for My </a:t>
            </a:r>
            <a:r>
              <a:rPr lang="en-US" dirty="0" err="1" smtClean="0"/>
              <a:t>Ebook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86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Five Principal Factors That Shift The Demand Curve for a Good or Service</a:t>
            </a:r>
          </a:p>
          <a:p>
            <a:pPr marL="82296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Changes in the prices of related goods or services</a:t>
            </a:r>
          </a:p>
          <a:p>
            <a:pPr marL="82296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Changes in income</a:t>
            </a:r>
          </a:p>
          <a:p>
            <a:pPr marL="82296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Changes in tastes</a:t>
            </a:r>
          </a:p>
          <a:p>
            <a:pPr marL="82296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Changes in expectations</a:t>
            </a:r>
          </a:p>
          <a:p>
            <a:pPr marL="82296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Changes in the number of consumers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</a:t>
            </a:r>
            <a:br>
              <a:rPr lang="en-US" dirty="0"/>
            </a:br>
            <a:r>
              <a:rPr lang="en-US" dirty="0"/>
              <a:t>Module 5: Intro To Demand</a:t>
            </a:r>
          </a:p>
        </p:txBody>
      </p:sp>
    </p:spTree>
    <p:extLst>
      <p:ext uri="{BB962C8B-B14F-4D97-AF65-F5344CB8AC3E}">
        <p14:creationId xmlns:p14="http://schemas.microsoft.com/office/powerpoint/2010/main" val="394218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</a:t>
            </a:r>
            <a:br>
              <a:rPr lang="en-US" dirty="0"/>
            </a:br>
            <a:r>
              <a:rPr lang="en-US" dirty="0"/>
              <a:t>Module 5: Intro To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3683" y="1447800"/>
            <a:ext cx="7467600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	Changes in Related Prices Goods or Services</a:t>
            </a:r>
          </a:p>
          <a:p>
            <a:pPr marL="0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12163" y="2426733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12163" y="3950733"/>
            <a:ext cx="15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760363" y="2426733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760363" y="3950733"/>
            <a:ext cx="15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82584" y="3845299"/>
            <a:ext cx="1531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McDonald’s </a:t>
            </a:r>
            <a:r>
              <a:rPr lang="en-US" sz="1000" dirty="0" err="1" smtClean="0"/>
              <a:t>McMuffin</a:t>
            </a:r>
            <a:r>
              <a:rPr lang="en-US" sz="1000" dirty="0" smtClean="0"/>
              <a:t> </a:t>
            </a:r>
          </a:p>
          <a:p>
            <a:r>
              <a:rPr lang="en-US" sz="1000" dirty="0" smtClean="0"/>
              <a:t>Sausage Sandwich</a:t>
            </a:r>
          </a:p>
          <a:p>
            <a:r>
              <a:rPr lang="en-US" sz="1000" dirty="0" smtClean="0"/>
              <a:t>Qty. Demanded (000s)</a:t>
            </a:r>
          </a:p>
          <a:p>
            <a:endParaRPr lang="en-US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7297785" y="3828101"/>
            <a:ext cx="150393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Dunkin Donuts </a:t>
            </a:r>
          </a:p>
          <a:p>
            <a:r>
              <a:rPr lang="en-US" sz="1000" dirty="0" smtClean="0"/>
              <a:t>Sausage Croissant</a:t>
            </a:r>
          </a:p>
          <a:p>
            <a:r>
              <a:rPr lang="en-US" sz="1000" dirty="0" smtClean="0"/>
              <a:t>Sandwich </a:t>
            </a:r>
          </a:p>
          <a:p>
            <a:r>
              <a:rPr lang="en-US" sz="1000" dirty="0" smtClean="0"/>
              <a:t>Qty. Demanded (000s)</a:t>
            </a:r>
          </a:p>
          <a:p>
            <a:endParaRPr 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430566" y="2303622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5078766" y="2303621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1264563" y="2752991"/>
            <a:ext cx="1219200" cy="1066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912763" y="2732276"/>
            <a:ext cx="1219200" cy="1066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228078" y="4460556"/>
            <a:ext cx="6886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….but suppose the price of McDonald’s sandwich </a:t>
            </a:r>
            <a:r>
              <a:rPr lang="en-US" b="1" i="1" dirty="0" smtClean="0"/>
              <a:t>increases</a:t>
            </a:r>
            <a:r>
              <a:rPr lang="en-US" i="1" dirty="0" smtClean="0"/>
              <a:t> ….</a:t>
            </a:r>
            <a:endParaRPr lang="en-US" i="1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1246573" y="4953000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246573" y="6477000"/>
            <a:ext cx="15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894773" y="4953000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894773" y="6477000"/>
            <a:ext cx="15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780694" y="6237740"/>
            <a:ext cx="22586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McDonald’s </a:t>
            </a:r>
            <a:r>
              <a:rPr lang="en-US" sz="1000" dirty="0" err="1" smtClean="0"/>
              <a:t>McMuffin</a:t>
            </a:r>
            <a:r>
              <a:rPr lang="en-US" sz="1000" dirty="0" smtClean="0"/>
              <a:t> </a:t>
            </a:r>
          </a:p>
          <a:p>
            <a:r>
              <a:rPr lang="en-US" sz="1000" dirty="0" smtClean="0"/>
              <a:t>Sausage Sandwich</a:t>
            </a:r>
          </a:p>
          <a:p>
            <a:r>
              <a:rPr lang="en-US" sz="1000" dirty="0" smtClean="0"/>
              <a:t>Qty. Demanded (000s)</a:t>
            </a:r>
          </a:p>
          <a:p>
            <a:endParaRPr lang="en-US" sz="1000" dirty="0"/>
          </a:p>
        </p:txBody>
      </p:sp>
      <p:sp>
        <p:nvSpPr>
          <p:cNvPr id="27" name="TextBox 26"/>
          <p:cNvSpPr txBox="1"/>
          <p:nvPr/>
        </p:nvSpPr>
        <p:spPr>
          <a:xfrm>
            <a:off x="564976" y="4829889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5213176" y="4829888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398973" y="5279258"/>
            <a:ext cx="1219200" cy="1066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081204" y="5181600"/>
            <a:ext cx="1219200" cy="1066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441657" y="6160796"/>
            <a:ext cx="150393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Dunkin Donuts </a:t>
            </a:r>
          </a:p>
          <a:p>
            <a:r>
              <a:rPr lang="en-US" sz="1000" dirty="0" smtClean="0"/>
              <a:t>Sausage Croissant</a:t>
            </a:r>
          </a:p>
          <a:p>
            <a:r>
              <a:rPr lang="en-US" sz="1000" dirty="0" smtClean="0"/>
              <a:t>Sandwich </a:t>
            </a:r>
          </a:p>
          <a:p>
            <a:r>
              <a:rPr lang="en-US" sz="1000" dirty="0" smtClean="0"/>
              <a:t>Qty. Demanded (000s)</a:t>
            </a:r>
          </a:p>
          <a:p>
            <a:endParaRPr lang="en-US" sz="1000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324600" y="5279258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629400" y="5562600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858000" y="5812658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390769" y="5093996"/>
            <a:ext cx="1219200" cy="1066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454911" y="3660576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7128028" y="3670778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2590800" y="6200001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7245650" y="622336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41" name="Oval 40"/>
          <p:cNvSpPr/>
          <p:nvPr/>
        </p:nvSpPr>
        <p:spPr>
          <a:xfrm>
            <a:off x="1658644" y="5499125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236434" y="6009593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endCxn id="42" idx="3"/>
          </p:cNvCxnSpPr>
          <p:nvPr/>
        </p:nvCxnSpPr>
        <p:spPr>
          <a:xfrm flipV="1">
            <a:off x="1219200" y="6048617"/>
            <a:ext cx="1023929" cy="669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1254712" y="5523815"/>
            <a:ext cx="435782" cy="334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950163" y="5548349"/>
            <a:ext cx="1" cy="4841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1" idx="4"/>
          </p:cNvCxnSpPr>
          <p:nvPr/>
        </p:nvCxnSpPr>
        <p:spPr>
          <a:xfrm>
            <a:off x="1681504" y="5544844"/>
            <a:ext cx="8990" cy="932156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2" idx="4"/>
          </p:cNvCxnSpPr>
          <p:nvPr/>
        </p:nvCxnSpPr>
        <p:spPr>
          <a:xfrm flipH="1">
            <a:off x="2259293" y="6055312"/>
            <a:ext cx="1" cy="44504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516993" y="6452421"/>
            <a:ext cx="362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</a:t>
            </a:r>
            <a:r>
              <a:rPr lang="en-US" sz="1200" baseline="-25000" dirty="0" smtClean="0"/>
              <a:t>2</a:t>
            </a:r>
            <a:endParaRPr lang="en-US" sz="1200" baseline="-25000" dirty="0"/>
          </a:p>
        </p:txBody>
      </p:sp>
      <p:sp>
        <p:nvSpPr>
          <p:cNvPr id="56" name="TextBox 55"/>
          <p:cNvSpPr txBox="1"/>
          <p:nvPr/>
        </p:nvSpPr>
        <p:spPr>
          <a:xfrm>
            <a:off x="2086872" y="6470177"/>
            <a:ext cx="362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</a:t>
            </a:r>
            <a:r>
              <a:rPr lang="en-US" sz="1200" baseline="-25000" dirty="0" smtClean="0"/>
              <a:t>1</a:t>
            </a:r>
            <a:endParaRPr lang="en-US" sz="1200" baseline="-25000" dirty="0"/>
          </a:p>
        </p:txBody>
      </p:sp>
      <p:sp>
        <p:nvSpPr>
          <p:cNvPr id="57" name="TextBox 56"/>
          <p:cNvSpPr txBox="1"/>
          <p:nvPr/>
        </p:nvSpPr>
        <p:spPr>
          <a:xfrm>
            <a:off x="950164" y="5353810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 smtClean="0"/>
              <a:t>2</a:t>
            </a:r>
            <a:endParaRPr lang="en-US" sz="1200" baseline="-25000" dirty="0"/>
          </a:p>
        </p:txBody>
      </p:sp>
      <p:sp>
        <p:nvSpPr>
          <p:cNvPr id="58" name="TextBox 57"/>
          <p:cNvSpPr txBox="1"/>
          <p:nvPr/>
        </p:nvSpPr>
        <p:spPr>
          <a:xfrm>
            <a:off x="956463" y="5881300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 smtClean="0"/>
              <a:t>1</a:t>
            </a:r>
            <a:endParaRPr lang="en-US" sz="1200" baseline="-25000" dirty="0"/>
          </a:p>
        </p:txBody>
      </p:sp>
      <p:sp>
        <p:nvSpPr>
          <p:cNvPr id="61" name="TextBox 60"/>
          <p:cNvSpPr txBox="1"/>
          <p:nvPr/>
        </p:nvSpPr>
        <p:spPr>
          <a:xfrm>
            <a:off x="7499446" y="5889130"/>
            <a:ext cx="336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D’</a:t>
            </a:r>
            <a:endParaRPr lang="en-US" sz="1200" dirty="0"/>
          </a:p>
        </p:txBody>
      </p:sp>
      <p:cxnSp>
        <p:nvCxnSpPr>
          <p:cNvPr id="63" name="Straight Arrow Connector 62"/>
          <p:cNvCxnSpPr/>
          <p:nvPr/>
        </p:nvCxnSpPr>
        <p:spPr>
          <a:xfrm flipH="1" flipV="1">
            <a:off x="1828800" y="5499125"/>
            <a:ext cx="453354" cy="390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ight Arrow 67"/>
          <p:cNvSpPr/>
          <p:nvPr/>
        </p:nvSpPr>
        <p:spPr>
          <a:xfrm>
            <a:off x="2895692" y="5492309"/>
            <a:ext cx="2478509" cy="38899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2945166" y="5284698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Effect of the price </a:t>
            </a:r>
            <a:endParaRPr lang="en-US" i="1" dirty="0"/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4998949" y="5234220"/>
            <a:ext cx="0" cy="2877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287067" y="1855434"/>
            <a:ext cx="3512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“The Case of Substitute Goods”</a:t>
            </a:r>
            <a:endParaRPr lang="en-US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55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</a:t>
            </a:r>
            <a:br>
              <a:rPr lang="en-US" dirty="0"/>
            </a:br>
            <a:r>
              <a:rPr lang="en-US" dirty="0"/>
              <a:t>Module 5: Intro To Demand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5450" y="1676400"/>
            <a:ext cx="6912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….but suppose the price of McDonald’s sandwich </a:t>
            </a:r>
            <a:r>
              <a:rPr lang="en-US" b="1" i="1" dirty="0" smtClean="0"/>
              <a:t>decreases</a:t>
            </a:r>
            <a:r>
              <a:rPr lang="en-US" i="1" dirty="0" smtClean="0"/>
              <a:t> ….</a:t>
            </a:r>
            <a:endParaRPr lang="en-US" i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13945" y="2168844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13945" y="3692844"/>
            <a:ext cx="15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762145" y="2168844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62145" y="3692844"/>
            <a:ext cx="15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48066" y="3453584"/>
            <a:ext cx="22586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McDonald’s </a:t>
            </a:r>
            <a:r>
              <a:rPr lang="en-US" sz="1000" dirty="0" err="1" smtClean="0"/>
              <a:t>McMuffin</a:t>
            </a:r>
            <a:r>
              <a:rPr lang="en-US" sz="1000" dirty="0" smtClean="0"/>
              <a:t> </a:t>
            </a:r>
          </a:p>
          <a:p>
            <a:r>
              <a:rPr lang="en-US" sz="1000" dirty="0" smtClean="0"/>
              <a:t>Sausage Sandwich</a:t>
            </a:r>
          </a:p>
          <a:p>
            <a:r>
              <a:rPr lang="en-US" sz="1000" dirty="0" smtClean="0"/>
              <a:t>Qty. Demanded (000s)</a:t>
            </a:r>
          </a:p>
          <a:p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432348" y="2045733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5080548" y="2045732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266345" y="2495102"/>
            <a:ext cx="1219200" cy="1066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32490" y="2397444"/>
            <a:ext cx="1219200" cy="1066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309029" y="3376640"/>
            <a:ext cx="150393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Dunkin Donuts </a:t>
            </a:r>
          </a:p>
          <a:p>
            <a:r>
              <a:rPr lang="en-US" sz="1000" dirty="0" smtClean="0"/>
              <a:t>Sausage Croissant</a:t>
            </a:r>
          </a:p>
          <a:p>
            <a:r>
              <a:rPr lang="en-US" sz="1000" dirty="0" smtClean="0"/>
              <a:t>Sandwich </a:t>
            </a:r>
          </a:p>
          <a:p>
            <a:r>
              <a:rPr lang="en-US" sz="1000" dirty="0" smtClean="0"/>
              <a:t>Qty. Demanded (000s)</a:t>
            </a:r>
          </a:p>
          <a:p>
            <a:endParaRPr lang="en-US" sz="10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069796" y="2667929"/>
            <a:ext cx="243396" cy="54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368177" y="2912822"/>
            <a:ext cx="1905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628997" y="3155447"/>
            <a:ext cx="201227" cy="54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67400" y="2569654"/>
            <a:ext cx="1143000" cy="97360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58172" y="3415845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7113022" y="3439204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21" name="Oval 20"/>
          <p:cNvSpPr/>
          <p:nvPr/>
        </p:nvSpPr>
        <p:spPr>
          <a:xfrm>
            <a:off x="1526016" y="2714969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103806" y="3225437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endCxn id="22" idx="3"/>
          </p:cNvCxnSpPr>
          <p:nvPr/>
        </p:nvCxnSpPr>
        <p:spPr>
          <a:xfrm flipV="1">
            <a:off x="1086572" y="3264461"/>
            <a:ext cx="1023929" cy="669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122084" y="2739659"/>
            <a:ext cx="435782" cy="334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823835" y="2778444"/>
            <a:ext cx="0" cy="3935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1" idx="4"/>
          </p:cNvCxnSpPr>
          <p:nvPr/>
        </p:nvCxnSpPr>
        <p:spPr>
          <a:xfrm>
            <a:off x="1548876" y="2760688"/>
            <a:ext cx="8990" cy="932156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2" idx="4"/>
          </p:cNvCxnSpPr>
          <p:nvPr/>
        </p:nvCxnSpPr>
        <p:spPr>
          <a:xfrm flipH="1">
            <a:off x="2126665" y="3271156"/>
            <a:ext cx="1" cy="44504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384365" y="3668265"/>
            <a:ext cx="362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</a:t>
            </a:r>
            <a:r>
              <a:rPr lang="en-US" sz="1200" baseline="-25000" dirty="0" smtClean="0"/>
              <a:t>1</a:t>
            </a:r>
            <a:endParaRPr lang="en-US" sz="1200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1954244" y="3686021"/>
            <a:ext cx="362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</a:t>
            </a:r>
            <a:r>
              <a:rPr lang="en-US" sz="1200" baseline="-25000" dirty="0" smtClean="0"/>
              <a:t>2</a:t>
            </a:r>
            <a:endParaRPr lang="en-US" sz="1200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817536" y="2569654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 smtClean="0"/>
              <a:t>1</a:t>
            </a:r>
            <a:endParaRPr lang="en-US" sz="1200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823835" y="3097144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 smtClean="0"/>
              <a:t>2</a:t>
            </a:r>
            <a:endParaRPr lang="en-US" sz="1200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6561135" y="3404757"/>
            <a:ext cx="336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D’</a:t>
            </a:r>
            <a:endParaRPr lang="en-US" sz="1200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645598" y="2714969"/>
            <a:ext cx="458208" cy="390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ight Arrow 33"/>
          <p:cNvSpPr/>
          <p:nvPr/>
        </p:nvSpPr>
        <p:spPr>
          <a:xfrm>
            <a:off x="2763064" y="2708153"/>
            <a:ext cx="2478509" cy="38899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812538" y="2500542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Effect of the price </a:t>
            </a:r>
            <a:endParaRPr lang="en-US" i="1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866321" y="2479468"/>
            <a:ext cx="0" cy="2812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32348" y="4800600"/>
            <a:ext cx="836318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SUBSTITUTE GOODS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If the rise in the price of one good causes consumers to switch to another good.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If the decrease in the price of one good causes consumers to switch to another good.</a:t>
            </a:r>
            <a:endParaRPr lang="en-US" sz="1600" dirty="0"/>
          </a:p>
        </p:txBody>
      </p:sp>
      <p:sp>
        <p:nvSpPr>
          <p:cNvPr id="50" name="Rectangle 49"/>
          <p:cNvSpPr/>
          <p:nvPr/>
        </p:nvSpPr>
        <p:spPr>
          <a:xfrm>
            <a:off x="304800" y="4800600"/>
            <a:ext cx="8382000" cy="8617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0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</a:t>
            </a:r>
            <a:br>
              <a:rPr lang="en-US" dirty="0"/>
            </a:br>
            <a:r>
              <a:rPr lang="en-US" dirty="0"/>
              <a:t>Module 5: Intro To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3683" y="1447800"/>
            <a:ext cx="7467600" cy="533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1.	Changes in Prices of Related Goods or Services</a:t>
            </a:r>
          </a:p>
          <a:p>
            <a:pPr marL="0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12163" y="2426733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12163" y="3950733"/>
            <a:ext cx="15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520657" y="2426733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20657" y="3950733"/>
            <a:ext cx="15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82584" y="3845299"/>
            <a:ext cx="17475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/>
              <a:t>Panara</a:t>
            </a:r>
            <a:r>
              <a:rPr lang="en-US" sz="1000" dirty="0" smtClean="0"/>
              <a:t> Bread’s </a:t>
            </a:r>
          </a:p>
          <a:p>
            <a:r>
              <a:rPr lang="en-US" sz="1000" dirty="0" smtClean="0"/>
              <a:t>Cinnamon Crunch Bagels </a:t>
            </a:r>
          </a:p>
          <a:p>
            <a:r>
              <a:rPr lang="en-US" sz="1000" dirty="0" smtClean="0"/>
              <a:t>Qty. Demanded (000s)</a:t>
            </a:r>
          </a:p>
          <a:p>
            <a:endParaRPr lang="en-US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7058079" y="3828101"/>
            <a:ext cx="18053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/>
              <a:t>Panara</a:t>
            </a:r>
            <a:r>
              <a:rPr lang="en-US" sz="1000" dirty="0" smtClean="0"/>
              <a:t> Bread’s </a:t>
            </a:r>
          </a:p>
          <a:p>
            <a:r>
              <a:rPr lang="en-US" sz="1000" dirty="0" smtClean="0"/>
              <a:t>Soft Spread Cream Cheese </a:t>
            </a:r>
          </a:p>
          <a:p>
            <a:r>
              <a:rPr lang="en-US" sz="1000" dirty="0" smtClean="0"/>
              <a:t>Qty. Demanded (000s)</a:t>
            </a:r>
          </a:p>
          <a:p>
            <a:endParaRPr 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430566" y="2303622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4839060" y="2303621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1264563" y="2752991"/>
            <a:ext cx="1219200" cy="1066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673057" y="2732276"/>
            <a:ext cx="1219200" cy="1066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05774" y="4464523"/>
            <a:ext cx="764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….but suppose the price of the Cinnamon Crunch bagels </a:t>
            </a:r>
            <a:r>
              <a:rPr lang="en-US" b="1" i="1" dirty="0" smtClean="0"/>
              <a:t>increases</a:t>
            </a:r>
            <a:r>
              <a:rPr lang="en-US" i="1" dirty="0" smtClean="0"/>
              <a:t> ….</a:t>
            </a:r>
            <a:endParaRPr lang="en-US" i="1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1246573" y="4953000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246573" y="6477000"/>
            <a:ext cx="15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64976" y="4829889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398973" y="5279258"/>
            <a:ext cx="1219200" cy="1066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454911" y="3660576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6888322" y="3670778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2590800" y="6200001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41" name="Oval 40"/>
          <p:cNvSpPr/>
          <p:nvPr/>
        </p:nvSpPr>
        <p:spPr>
          <a:xfrm>
            <a:off x="1658644" y="5499125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236434" y="6009593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endCxn id="42" idx="3"/>
          </p:cNvCxnSpPr>
          <p:nvPr/>
        </p:nvCxnSpPr>
        <p:spPr>
          <a:xfrm flipV="1">
            <a:off x="1219200" y="6048617"/>
            <a:ext cx="1023929" cy="669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1254712" y="5523815"/>
            <a:ext cx="435782" cy="334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950163" y="5548349"/>
            <a:ext cx="1" cy="4841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1" idx="4"/>
          </p:cNvCxnSpPr>
          <p:nvPr/>
        </p:nvCxnSpPr>
        <p:spPr>
          <a:xfrm>
            <a:off x="1681504" y="5544844"/>
            <a:ext cx="8990" cy="932156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2" idx="4"/>
          </p:cNvCxnSpPr>
          <p:nvPr/>
        </p:nvCxnSpPr>
        <p:spPr>
          <a:xfrm flipH="1">
            <a:off x="2259293" y="6055312"/>
            <a:ext cx="1" cy="44504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516993" y="6452421"/>
            <a:ext cx="362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</a:t>
            </a:r>
            <a:r>
              <a:rPr lang="en-US" sz="1200" baseline="-25000" dirty="0" smtClean="0"/>
              <a:t>2</a:t>
            </a:r>
            <a:endParaRPr lang="en-US" sz="1200" baseline="-25000" dirty="0"/>
          </a:p>
        </p:txBody>
      </p:sp>
      <p:sp>
        <p:nvSpPr>
          <p:cNvPr id="56" name="TextBox 55"/>
          <p:cNvSpPr txBox="1"/>
          <p:nvPr/>
        </p:nvSpPr>
        <p:spPr>
          <a:xfrm>
            <a:off x="2086872" y="6470177"/>
            <a:ext cx="362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</a:t>
            </a:r>
            <a:r>
              <a:rPr lang="en-US" sz="1200" baseline="-25000" dirty="0" smtClean="0"/>
              <a:t>1</a:t>
            </a:r>
            <a:endParaRPr lang="en-US" sz="1200" baseline="-25000" dirty="0"/>
          </a:p>
        </p:txBody>
      </p:sp>
      <p:sp>
        <p:nvSpPr>
          <p:cNvPr id="57" name="TextBox 56"/>
          <p:cNvSpPr txBox="1"/>
          <p:nvPr/>
        </p:nvSpPr>
        <p:spPr>
          <a:xfrm>
            <a:off x="950164" y="5353810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 smtClean="0"/>
              <a:t>2</a:t>
            </a:r>
            <a:endParaRPr lang="en-US" sz="1200" baseline="-25000" dirty="0"/>
          </a:p>
        </p:txBody>
      </p:sp>
      <p:sp>
        <p:nvSpPr>
          <p:cNvPr id="58" name="TextBox 57"/>
          <p:cNvSpPr txBox="1"/>
          <p:nvPr/>
        </p:nvSpPr>
        <p:spPr>
          <a:xfrm>
            <a:off x="956463" y="5881300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 smtClean="0"/>
              <a:t>1</a:t>
            </a:r>
            <a:endParaRPr lang="en-US" sz="1200" baseline="-25000" dirty="0"/>
          </a:p>
        </p:txBody>
      </p:sp>
      <p:cxnSp>
        <p:nvCxnSpPr>
          <p:cNvPr id="63" name="Straight Arrow Connector 62"/>
          <p:cNvCxnSpPr/>
          <p:nvPr/>
        </p:nvCxnSpPr>
        <p:spPr>
          <a:xfrm flipH="1" flipV="1">
            <a:off x="1828800" y="5499125"/>
            <a:ext cx="453354" cy="390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ight Arrow 67"/>
          <p:cNvSpPr/>
          <p:nvPr/>
        </p:nvSpPr>
        <p:spPr>
          <a:xfrm>
            <a:off x="2895692" y="5492309"/>
            <a:ext cx="2478509" cy="38899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2945166" y="5284698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Effect of the price </a:t>
            </a:r>
            <a:endParaRPr lang="en-US" i="1" dirty="0"/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4998949" y="5234220"/>
            <a:ext cx="0" cy="2877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287067" y="1855434"/>
            <a:ext cx="4030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B0F0"/>
                </a:solidFill>
              </a:rPr>
              <a:t>“The Case of Complementary Goods”</a:t>
            </a:r>
            <a:endParaRPr lang="en-US" i="1" dirty="0">
              <a:solidFill>
                <a:srgbClr val="00B0F0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5762145" y="5070039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62145" y="6594039"/>
            <a:ext cx="15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080548" y="4946927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6032490" y="5298639"/>
            <a:ext cx="1219200" cy="1066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6069796" y="5569124"/>
            <a:ext cx="243396" cy="54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6368177" y="5814017"/>
            <a:ext cx="1905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6628997" y="6056642"/>
            <a:ext cx="201227" cy="54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867400" y="5470849"/>
            <a:ext cx="1143000" cy="97360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113022" y="6340399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6561135" y="6305952"/>
            <a:ext cx="336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D’</a:t>
            </a:r>
            <a:endParaRPr lang="en-US" sz="1200" dirty="0"/>
          </a:p>
        </p:txBody>
      </p:sp>
      <p:sp>
        <p:nvSpPr>
          <p:cNvPr id="73" name="TextBox 72"/>
          <p:cNvSpPr txBox="1"/>
          <p:nvPr/>
        </p:nvSpPr>
        <p:spPr>
          <a:xfrm>
            <a:off x="7332040" y="6158299"/>
            <a:ext cx="18053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/>
              <a:t>Panara</a:t>
            </a:r>
            <a:r>
              <a:rPr lang="en-US" sz="1000" dirty="0" smtClean="0"/>
              <a:t> Bread’s </a:t>
            </a:r>
          </a:p>
          <a:p>
            <a:r>
              <a:rPr lang="en-US" sz="1000" dirty="0" smtClean="0"/>
              <a:t>Soft Spread Cream Cheese </a:t>
            </a:r>
          </a:p>
          <a:p>
            <a:r>
              <a:rPr lang="en-US" sz="1000" dirty="0" smtClean="0"/>
              <a:t>Qty. Demanded (000s)</a:t>
            </a:r>
          </a:p>
          <a:p>
            <a:endParaRPr lang="en-US" sz="1000" dirty="0"/>
          </a:p>
        </p:txBody>
      </p:sp>
      <p:sp>
        <p:nvSpPr>
          <p:cNvPr id="74" name="TextBox 73"/>
          <p:cNvSpPr txBox="1"/>
          <p:nvPr/>
        </p:nvSpPr>
        <p:spPr>
          <a:xfrm>
            <a:off x="2822638" y="6158299"/>
            <a:ext cx="17475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/>
              <a:t>Panara</a:t>
            </a:r>
            <a:r>
              <a:rPr lang="en-US" sz="1000" dirty="0" smtClean="0"/>
              <a:t> Bread’s </a:t>
            </a:r>
          </a:p>
          <a:p>
            <a:r>
              <a:rPr lang="en-US" sz="1000" dirty="0" smtClean="0"/>
              <a:t>Cinnamon Crunch Bagels </a:t>
            </a:r>
          </a:p>
          <a:p>
            <a:r>
              <a:rPr lang="en-US" sz="1000" dirty="0" smtClean="0"/>
              <a:t>Qty. Demanded (000s)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0615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Way of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Economic Thinking is Marginal Thinking</a:t>
            </a:r>
          </a:p>
          <a:p>
            <a:pPr lvl="1"/>
            <a:r>
              <a:rPr lang="en-US" dirty="0" smtClean="0"/>
              <a:t>Rational Thinking…studying the “gray” areas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Margin </a:t>
            </a:r>
            <a:r>
              <a:rPr lang="en-US" dirty="0" err="1" smtClean="0"/>
              <a:t>meands</a:t>
            </a:r>
            <a:r>
              <a:rPr lang="en-US" dirty="0" smtClean="0"/>
              <a:t> “edge” so just changing a small incremental part.</a:t>
            </a:r>
          </a:p>
          <a:p>
            <a:pPr lvl="2"/>
            <a:r>
              <a:rPr lang="en-US" dirty="0" smtClean="0"/>
              <a:t>What happens if I study just one more hour?</a:t>
            </a:r>
          </a:p>
          <a:p>
            <a:pPr lvl="2"/>
            <a:r>
              <a:rPr lang="en-US" dirty="0" smtClean="0"/>
              <a:t>Should I go to sleep 1 hour earlier?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are the benefits of making small changes? What are the costs of making small changes</a:t>
            </a:r>
          </a:p>
          <a:p>
            <a:pPr lvl="2"/>
            <a:r>
              <a:rPr lang="en-US" dirty="0" smtClean="0"/>
              <a:t>Why are diamonds so expensive?</a:t>
            </a:r>
          </a:p>
          <a:p>
            <a:pPr lvl="2"/>
            <a:r>
              <a:rPr lang="en-US" dirty="0" smtClean="0"/>
              <a:t>Why is water so cheap?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77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</a:t>
            </a:r>
            <a:br>
              <a:rPr lang="en-US" dirty="0"/>
            </a:br>
            <a:r>
              <a:rPr lang="en-US" dirty="0"/>
              <a:t>Module 5: Intro To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3683" y="1447800"/>
            <a:ext cx="7467600" cy="533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1.	Changes in Prices of Related Goods or Services</a:t>
            </a:r>
          </a:p>
          <a:p>
            <a:pPr marL="0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09051" y="2431248"/>
            <a:ext cx="7922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….but suppose the price of the Cinnamon Crunch bagels </a:t>
            </a:r>
            <a:r>
              <a:rPr lang="en-US" b="1" i="1" dirty="0" smtClean="0"/>
              <a:t>decreases</a:t>
            </a:r>
            <a:r>
              <a:rPr lang="en-US" i="1" dirty="0" smtClean="0"/>
              <a:t> ….</a:t>
            </a:r>
            <a:endParaRPr lang="en-US" i="1" dirty="0"/>
          </a:p>
        </p:txBody>
      </p:sp>
      <p:sp>
        <p:nvSpPr>
          <p:cNvPr id="68" name="Right Arrow 67"/>
          <p:cNvSpPr/>
          <p:nvPr/>
        </p:nvSpPr>
        <p:spPr>
          <a:xfrm>
            <a:off x="2294077" y="3459034"/>
            <a:ext cx="2478509" cy="38899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2343551" y="3251423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Effect of the price </a:t>
            </a:r>
            <a:endParaRPr lang="en-US" i="1" dirty="0"/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4397334" y="3227796"/>
            <a:ext cx="0" cy="2837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287067" y="1855434"/>
            <a:ext cx="4030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B0F0"/>
                </a:solidFill>
              </a:rPr>
              <a:t>“The Case of Complementary Goods”</a:t>
            </a:r>
            <a:endParaRPr lang="en-US" i="1" dirty="0">
              <a:solidFill>
                <a:srgbClr val="00B0F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035317" y="4125024"/>
            <a:ext cx="18053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/>
              <a:t>Panara</a:t>
            </a:r>
            <a:r>
              <a:rPr lang="en-US" sz="1000" dirty="0" smtClean="0"/>
              <a:t> Bread’s </a:t>
            </a:r>
          </a:p>
          <a:p>
            <a:r>
              <a:rPr lang="en-US" sz="1000" dirty="0" smtClean="0"/>
              <a:t>Soft Spread Cream Cheese </a:t>
            </a:r>
          </a:p>
          <a:p>
            <a:r>
              <a:rPr lang="en-US" sz="1000" dirty="0" smtClean="0"/>
              <a:t>Qty. Demanded (000s)</a:t>
            </a:r>
          </a:p>
          <a:p>
            <a:endParaRPr lang="en-US" sz="1000" dirty="0"/>
          </a:p>
        </p:txBody>
      </p:sp>
      <p:sp>
        <p:nvSpPr>
          <p:cNvPr id="74" name="TextBox 73"/>
          <p:cNvSpPr txBox="1"/>
          <p:nvPr/>
        </p:nvSpPr>
        <p:spPr>
          <a:xfrm>
            <a:off x="2525915" y="4125024"/>
            <a:ext cx="17475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/>
              <a:t>Panara</a:t>
            </a:r>
            <a:r>
              <a:rPr lang="en-US" sz="1000" dirty="0" smtClean="0"/>
              <a:t> Bread’s </a:t>
            </a:r>
          </a:p>
          <a:p>
            <a:r>
              <a:rPr lang="en-US" sz="1000" dirty="0" smtClean="0"/>
              <a:t>Cinnamon Crunch Bagels </a:t>
            </a:r>
          </a:p>
          <a:p>
            <a:r>
              <a:rPr lang="en-US" sz="1000" dirty="0" smtClean="0"/>
              <a:t>Qty. Demanded (000s)</a:t>
            </a:r>
          </a:p>
          <a:p>
            <a:endParaRPr lang="en-US" sz="1000" dirty="0"/>
          </a:p>
        </p:txBody>
      </p:sp>
      <p:cxnSp>
        <p:nvCxnSpPr>
          <p:cNvPr id="60" name="Straight Connector 59"/>
          <p:cNvCxnSpPr/>
          <p:nvPr/>
        </p:nvCxnSpPr>
        <p:spPr>
          <a:xfrm>
            <a:off x="817222" y="2923691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817222" y="4447691"/>
            <a:ext cx="15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35625" y="2800580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cxnSp>
        <p:nvCxnSpPr>
          <p:cNvPr id="76" name="Straight Connector 75"/>
          <p:cNvCxnSpPr/>
          <p:nvPr/>
        </p:nvCxnSpPr>
        <p:spPr>
          <a:xfrm>
            <a:off x="969622" y="3249949"/>
            <a:ext cx="1219200" cy="1066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161449" y="4170692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78" name="Oval 77"/>
          <p:cNvSpPr/>
          <p:nvPr/>
        </p:nvSpPr>
        <p:spPr>
          <a:xfrm>
            <a:off x="1229293" y="3469816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1807083" y="3980284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>
            <a:endCxn id="79" idx="3"/>
          </p:cNvCxnSpPr>
          <p:nvPr/>
        </p:nvCxnSpPr>
        <p:spPr>
          <a:xfrm flipV="1">
            <a:off x="789849" y="4019308"/>
            <a:ext cx="1023929" cy="669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825361" y="3494506"/>
            <a:ext cx="435782" cy="334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527112" y="3533291"/>
            <a:ext cx="0" cy="3935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8" idx="4"/>
          </p:cNvCxnSpPr>
          <p:nvPr/>
        </p:nvCxnSpPr>
        <p:spPr>
          <a:xfrm>
            <a:off x="1252153" y="3515535"/>
            <a:ext cx="8990" cy="932156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9" idx="4"/>
          </p:cNvCxnSpPr>
          <p:nvPr/>
        </p:nvCxnSpPr>
        <p:spPr>
          <a:xfrm flipH="1">
            <a:off x="1829942" y="4026003"/>
            <a:ext cx="1" cy="44504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087642" y="4423112"/>
            <a:ext cx="362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</a:t>
            </a:r>
            <a:r>
              <a:rPr lang="en-US" sz="1200" baseline="-25000" dirty="0" smtClean="0"/>
              <a:t>1</a:t>
            </a:r>
            <a:endParaRPr lang="en-US" sz="1200" baseline="-25000" dirty="0"/>
          </a:p>
        </p:txBody>
      </p:sp>
      <p:sp>
        <p:nvSpPr>
          <p:cNvPr id="86" name="TextBox 85"/>
          <p:cNvSpPr txBox="1"/>
          <p:nvPr/>
        </p:nvSpPr>
        <p:spPr>
          <a:xfrm>
            <a:off x="1657521" y="4440868"/>
            <a:ext cx="362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</a:t>
            </a:r>
            <a:r>
              <a:rPr lang="en-US" sz="1200" baseline="-25000" dirty="0" smtClean="0"/>
              <a:t>2</a:t>
            </a:r>
            <a:endParaRPr lang="en-US" sz="1200" baseline="-25000" dirty="0"/>
          </a:p>
        </p:txBody>
      </p:sp>
      <p:sp>
        <p:nvSpPr>
          <p:cNvPr id="87" name="TextBox 86"/>
          <p:cNvSpPr txBox="1"/>
          <p:nvPr/>
        </p:nvSpPr>
        <p:spPr>
          <a:xfrm>
            <a:off x="520813" y="3324501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 smtClean="0"/>
              <a:t>1</a:t>
            </a:r>
            <a:endParaRPr lang="en-US" sz="1200" baseline="-25000" dirty="0"/>
          </a:p>
        </p:txBody>
      </p:sp>
      <p:sp>
        <p:nvSpPr>
          <p:cNvPr id="88" name="TextBox 87"/>
          <p:cNvSpPr txBox="1"/>
          <p:nvPr/>
        </p:nvSpPr>
        <p:spPr>
          <a:xfrm>
            <a:off x="527112" y="3851991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</a:t>
            </a:r>
            <a:r>
              <a:rPr lang="en-US" sz="1200" baseline="-25000" dirty="0" smtClean="0"/>
              <a:t>2</a:t>
            </a:r>
            <a:endParaRPr lang="en-US" sz="1200" baseline="-25000" dirty="0"/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1348875" y="3469816"/>
            <a:ext cx="458208" cy="390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5261674" y="3048766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261674" y="4572766"/>
            <a:ext cx="15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580077" y="2925654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cxnSp>
        <p:nvCxnSpPr>
          <p:cNvPr id="93" name="Straight Connector 92"/>
          <p:cNvCxnSpPr/>
          <p:nvPr/>
        </p:nvCxnSpPr>
        <p:spPr>
          <a:xfrm>
            <a:off x="5448105" y="3277366"/>
            <a:ext cx="1219200" cy="1066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5691501" y="3375024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5996301" y="3658366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6224901" y="3908424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5757670" y="3189762"/>
            <a:ext cx="1219200" cy="1066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6612551" y="4319126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99" name="TextBox 98"/>
          <p:cNvSpPr txBox="1"/>
          <p:nvPr/>
        </p:nvSpPr>
        <p:spPr>
          <a:xfrm>
            <a:off x="6866347" y="3984896"/>
            <a:ext cx="336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D’</a:t>
            </a:r>
            <a:endParaRPr lang="en-US" sz="1200" dirty="0"/>
          </a:p>
        </p:txBody>
      </p:sp>
      <p:sp>
        <p:nvSpPr>
          <p:cNvPr id="100" name="TextBox 99"/>
          <p:cNvSpPr txBox="1"/>
          <p:nvPr/>
        </p:nvSpPr>
        <p:spPr>
          <a:xfrm>
            <a:off x="414017" y="5105400"/>
            <a:ext cx="778770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COMPLEMENTARY GOODS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rise in the price of one good causes lower demand for the complimentary good.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decrease in the price of one good causes higher demand for the complimentary good.</a:t>
            </a:r>
            <a:endParaRPr lang="en-US" sz="1400" dirty="0"/>
          </a:p>
        </p:txBody>
      </p:sp>
      <p:sp>
        <p:nvSpPr>
          <p:cNvPr id="101" name="Rectangle 100"/>
          <p:cNvSpPr/>
          <p:nvPr/>
        </p:nvSpPr>
        <p:spPr>
          <a:xfrm>
            <a:off x="286469" y="5105400"/>
            <a:ext cx="8382000" cy="8617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5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</a:t>
            </a:r>
            <a:br>
              <a:rPr lang="en-US" dirty="0"/>
            </a:br>
            <a:r>
              <a:rPr lang="en-US" dirty="0"/>
              <a:t>Module 5: Intro To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	Changes in Income</a:t>
            </a:r>
            <a:endParaRPr lang="en-US" dirty="0"/>
          </a:p>
        </p:txBody>
      </p:sp>
      <p:pic>
        <p:nvPicPr>
          <p:cNvPr id="1026" name="Picture 2" descr="https://encrypted-tbn2.gstatic.com/images?q=tbn:ANd9GcSSGShIScOmYw-fUwDQo4rRKjNT2RFVF4X0y2kaYu7ozP5MksA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220712"/>
            <a:ext cx="1990078" cy="124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tatic.cargurus.com/images/site/2012/08/08/14/05/2013_honda_accord-pic-8085898436387746285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468" y="2092911"/>
            <a:ext cx="20574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.timeinc.net/time/2007/50_cars/yu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46227"/>
            <a:ext cx="2133600" cy="1392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505200" y="3549134"/>
            <a:ext cx="1603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 Good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59658" y="3549134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Inferior Good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58522" y="3525746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Luxury Good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609600" y="3887674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722834" y="3856978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84159" y="4078174"/>
            <a:ext cx="71132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51511" y="4283290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…but as income 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2440230" y="4224661"/>
            <a:ext cx="1" cy="3092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26163" y="4629690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739397" y="4598994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00722" y="4820190"/>
            <a:ext cx="71132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35041" y="5264450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35041" y="6407450"/>
            <a:ext cx="14312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675356" y="5299962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675356" y="6442962"/>
            <a:ext cx="14312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266156" y="5299962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266156" y="6442962"/>
            <a:ext cx="14312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878" y="5141336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2982898" y="5167967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5591957" y="5161739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1537579" y="6407450"/>
            <a:ext cx="1805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Yugo </a:t>
            </a:r>
            <a:r>
              <a:rPr lang="en-US" sz="1000" dirty="0" err="1" smtClean="0"/>
              <a:t>Qty</a:t>
            </a:r>
            <a:r>
              <a:rPr lang="en-US" sz="1000" dirty="0" smtClean="0"/>
              <a:t> Demanded (000s)</a:t>
            </a:r>
          </a:p>
          <a:p>
            <a:r>
              <a:rPr lang="en-US" sz="1000" dirty="0" smtClean="0"/>
              <a:t>(Inferior Good)</a:t>
            </a:r>
            <a:endParaRPr lang="en-US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4301432" y="6471508"/>
            <a:ext cx="1907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Accord </a:t>
            </a:r>
            <a:r>
              <a:rPr lang="en-US" sz="1000" dirty="0" err="1" smtClean="0"/>
              <a:t>Qty</a:t>
            </a:r>
            <a:r>
              <a:rPr lang="en-US" sz="1000" dirty="0" smtClean="0"/>
              <a:t> Demanded (000s)</a:t>
            </a:r>
          </a:p>
          <a:p>
            <a:r>
              <a:rPr lang="en-US" sz="1000" dirty="0" smtClean="0"/>
              <a:t>(Normal Good)</a:t>
            </a:r>
            <a:endParaRPr lang="en-US" sz="1000" dirty="0"/>
          </a:p>
        </p:txBody>
      </p:sp>
      <p:sp>
        <p:nvSpPr>
          <p:cNvPr id="44" name="TextBox 43"/>
          <p:cNvSpPr txBox="1"/>
          <p:nvPr/>
        </p:nvSpPr>
        <p:spPr>
          <a:xfrm>
            <a:off x="6761201" y="6442962"/>
            <a:ext cx="1843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BMW </a:t>
            </a:r>
            <a:r>
              <a:rPr lang="en-US" sz="1000" dirty="0" err="1" smtClean="0"/>
              <a:t>Qty</a:t>
            </a:r>
            <a:r>
              <a:rPr lang="en-US" sz="1000" dirty="0" smtClean="0"/>
              <a:t> Demanded (000s)</a:t>
            </a:r>
          </a:p>
          <a:p>
            <a:r>
              <a:rPr lang="en-US" sz="1000" dirty="0" smtClean="0"/>
              <a:t>(Luxury Good)</a:t>
            </a:r>
            <a:endParaRPr lang="en-US" sz="10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859658" y="5299962"/>
            <a:ext cx="1045342" cy="948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793718" y="5361731"/>
            <a:ext cx="1045342" cy="948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491757" y="5290670"/>
            <a:ext cx="1045342" cy="948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849469" y="6163004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5070474" y="5998352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7520822" y="609173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1084420" y="5219781"/>
            <a:ext cx="1010512" cy="9328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066278" y="5998353"/>
            <a:ext cx="336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D’</a:t>
            </a:r>
            <a:endParaRPr lang="en-US" sz="1200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1431789" y="5759747"/>
            <a:ext cx="20401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676400" y="6023976"/>
            <a:ext cx="23887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148248" y="5518210"/>
            <a:ext cx="21447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080854" y="5275597"/>
            <a:ext cx="1045342" cy="948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760763" y="6179283"/>
            <a:ext cx="336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D’</a:t>
            </a:r>
            <a:endParaRPr lang="en-US" sz="1200" dirty="0"/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4316389" y="5774181"/>
            <a:ext cx="27354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4647269" y="6075623"/>
            <a:ext cx="2678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3947690" y="5459767"/>
            <a:ext cx="31367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388780" y="5387557"/>
            <a:ext cx="1045342" cy="948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047240" y="6188161"/>
            <a:ext cx="336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D’</a:t>
            </a:r>
            <a:endParaRPr lang="en-US" sz="1200" dirty="0"/>
          </a:p>
        </p:txBody>
      </p:sp>
      <p:cxnSp>
        <p:nvCxnSpPr>
          <p:cNvPr id="72" name="Straight Arrow Connector 71"/>
          <p:cNvCxnSpPr/>
          <p:nvPr/>
        </p:nvCxnSpPr>
        <p:spPr>
          <a:xfrm flipH="1" flipV="1">
            <a:off x="6862331" y="5784991"/>
            <a:ext cx="148952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6571659" y="5544802"/>
            <a:ext cx="16881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H="1" flipV="1">
            <a:off x="7166248" y="6064189"/>
            <a:ext cx="148952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18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</a:t>
            </a:r>
            <a:br>
              <a:rPr lang="en-US" dirty="0"/>
            </a:br>
            <a:r>
              <a:rPr lang="en-US" dirty="0"/>
              <a:t>Module 5: Intro To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	Changes in Income</a:t>
            </a:r>
            <a:endParaRPr lang="en-US" dirty="0"/>
          </a:p>
        </p:txBody>
      </p:sp>
      <p:pic>
        <p:nvPicPr>
          <p:cNvPr id="1026" name="Picture 2" descr="https://encrypted-tbn2.gstatic.com/images?q=tbn:ANd9GcSSGShIScOmYw-fUwDQo4rRKjNT2RFVF4X0y2kaYu7ozP5MksA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220712"/>
            <a:ext cx="1990078" cy="124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tatic.cargurus.com/images/site/2012/08/08/14/05/2013_honda_accord-pic-8085898436387746285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468" y="2092911"/>
            <a:ext cx="20574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.timeinc.net/time/2007/50_cars/yu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46227"/>
            <a:ext cx="2133600" cy="1392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505200" y="3549134"/>
            <a:ext cx="1603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 Good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59658" y="3549134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Inferior Good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58522" y="3525746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Luxury Good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609600" y="3887674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722834" y="3856978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84159" y="4078174"/>
            <a:ext cx="71132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51511" y="4283290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…but as income 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2409158" y="4237978"/>
            <a:ext cx="6658" cy="3167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26163" y="4629690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739397" y="4598994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00722" y="4820190"/>
            <a:ext cx="71132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35041" y="5264450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35041" y="6407450"/>
            <a:ext cx="14312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675356" y="5299962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675356" y="6442962"/>
            <a:ext cx="14312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266156" y="5299962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266156" y="6442962"/>
            <a:ext cx="14312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878" y="5141336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2982898" y="5167967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5591957" y="5161739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1537579" y="6407450"/>
            <a:ext cx="1805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Yugo </a:t>
            </a:r>
            <a:r>
              <a:rPr lang="en-US" sz="1000" dirty="0" err="1" smtClean="0"/>
              <a:t>Qty</a:t>
            </a:r>
            <a:r>
              <a:rPr lang="en-US" sz="1000" dirty="0" smtClean="0"/>
              <a:t> Demanded (000s)</a:t>
            </a:r>
          </a:p>
          <a:p>
            <a:r>
              <a:rPr lang="en-US" sz="1000" dirty="0" smtClean="0"/>
              <a:t>(Inferior Good)</a:t>
            </a:r>
            <a:endParaRPr lang="en-US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4301432" y="6471508"/>
            <a:ext cx="1907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Accord </a:t>
            </a:r>
            <a:r>
              <a:rPr lang="en-US" sz="1000" dirty="0" err="1" smtClean="0"/>
              <a:t>Qty</a:t>
            </a:r>
            <a:r>
              <a:rPr lang="en-US" sz="1000" dirty="0" smtClean="0"/>
              <a:t> Demanded (000s)</a:t>
            </a:r>
          </a:p>
          <a:p>
            <a:r>
              <a:rPr lang="en-US" sz="1000" dirty="0" smtClean="0"/>
              <a:t>(Normal Good)</a:t>
            </a:r>
            <a:endParaRPr lang="en-US" sz="1000" dirty="0"/>
          </a:p>
        </p:txBody>
      </p:sp>
      <p:sp>
        <p:nvSpPr>
          <p:cNvPr id="44" name="TextBox 43"/>
          <p:cNvSpPr txBox="1"/>
          <p:nvPr/>
        </p:nvSpPr>
        <p:spPr>
          <a:xfrm>
            <a:off x="6761201" y="6442962"/>
            <a:ext cx="1843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BMW </a:t>
            </a:r>
            <a:r>
              <a:rPr lang="en-US" sz="1000" dirty="0" err="1" smtClean="0"/>
              <a:t>Qty</a:t>
            </a:r>
            <a:r>
              <a:rPr lang="en-US" sz="1000" dirty="0" smtClean="0"/>
              <a:t> Demanded (000s)</a:t>
            </a:r>
          </a:p>
          <a:p>
            <a:r>
              <a:rPr lang="en-US" sz="1000" dirty="0" smtClean="0"/>
              <a:t>(Luxury Good)</a:t>
            </a:r>
            <a:endParaRPr lang="en-US" sz="10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859658" y="5299962"/>
            <a:ext cx="1045342" cy="948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793718" y="5361731"/>
            <a:ext cx="1045342" cy="948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427475" y="5397243"/>
            <a:ext cx="1045342" cy="948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870923" y="61099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4821304" y="6184152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7445407" y="6201439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690475" y="5425130"/>
            <a:ext cx="1010512" cy="9328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620865" y="6200001"/>
            <a:ext cx="336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D’</a:t>
            </a:r>
            <a:endParaRPr lang="en-US" sz="1200" dirty="0"/>
          </a:p>
        </p:txBody>
      </p:sp>
      <p:cxnSp>
        <p:nvCxnSpPr>
          <p:cNvPr id="56" name="Straight Arrow Connector 55"/>
          <p:cNvCxnSpPr/>
          <p:nvPr/>
        </p:nvCxnSpPr>
        <p:spPr>
          <a:xfrm flipH="1">
            <a:off x="1195731" y="5835950"/>
            <a:ext cx="18992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1476202" y="6088067"/>
            <a:ext cx="18992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886292" y="5535966"/>
            <a:ext cx="18992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080854" y="5275597"/>
            <a:ext cx="1045342" cy="948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066392" y="6061501"/>
            <a:ext cx="336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D’</a:t>
            </a:r>
            <a:endParaRPr lang="en-US" sz="1200" dirty="0"/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4354400" y="5835950"/>
            <a:ext cx="30444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4658847" y="6109900"/>
            <a:ext cx="314903" cy="38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989034" y="5486400"/>
            <a:ext cx="2437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596285" y="5323528"/>
            <a:ext cx="1045342" cy="948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581823" y="6109432"/>
            <a:ext cx="336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D’</a:t>
            </a:r>
            <a:endParaRPr lang="en-US" sz="1200" dirty="0"/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7022054" y="5883881"/>
            <a:ext cx="152224" cy="76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7331729" y="6157831"/>
            <a:ext cx="157452" cy="38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6596285" y="5486400"/>
            <a:ext cx="1519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98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</a:t>
            </a:r>
            <a:br>
              <a:rPr lang="en-US" dirty="0"/>
            </a:br>
            <a:r>
              <a:rPr lang="en-US" dirty="0"/>
              <a:t>Module 5: Intro To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3683" y="1447800"/>
            <a:ext cx="7467600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3.	Changes in Consumer Tastes</a:t>
            </a:r>
          </a:p>
          <a:p>
            <a:pPr marL="0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0737" y="2093088"/>
            <a:ext cx="48942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Teens are no longer shopping at</a:t>
            </a:r>
          </a:p>
          <a:p>
            <a:r>
              <a:rPr lang="en-US" i="1" dirty="0" smtClean="0"/>
              <a:t>Abercrombie &amp; Fitch or American Eagle</a:t>
            </a:r>
          </a:p>
          <a:p>
            <a:r>
              <a:rPr lang="en-US" i="1" dirty="0" smtClean="0"/>
              <a:t>because teens do not want these names</a:t>
            </a:r>
          </a:p>
          <a:p>
            <a:r>
              <a:rPr lang="en-US" i="1" dirty="0" smtClean="0"/>
              <a:t>plastered on the front of their shirts; or,</a:t>
            </a:r>
          </a:p>
          <a:p>
            <a:r>
              <a:rPr lang="en-US" i="1" dirty="0" smtClean="0"/>
              <a:t>simply put, these retailers are no longer “in”.</a:t>
            </a:r>
            <a:endParaRPr lang="en-US" i="1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5842902" y="2217815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842902" y="3360815"/>
            <a:ext cx="14312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150444" y="2085820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sp>
        <p:nvSpPr>
          <p:cNvPr id="62" name="TextBox 61"/>
          <p:cNvSpPr txBox="1"/>
          <p:nvPr/>
        </p:nvSpPr>
        <p:spPr>
          <a:xfrm>
            <a:off x="6468978" y="3389361"/>
            <a:ext cx="24513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American Eagle </a:t>
            </a:r>
            <a:r>
              <a:rPr lang="en-US" sz="1000" dirty="0" err="1" smtClean="0"/>
              <a:t>Qty</a:t>
            </a:r>
            <a:r>
              <a:rPr lang="en-US" sz="1000" dirty="0" smtClean="0"/>
              <a:t> Demanded (000s)</a:t>
            </a:r>
          </a:p>
        </p:txBody>
      </p:sp>
      <p:cxnSp>
        <p:nvCxnSpPr>
          <p:cNvPr id="64" name="Straight Connector 63"/>
          <p:cNvCxnSpPr/>
          <p:nvPr/>
        </p:nvCxnSpPr>
        <p:spPr>
          <a:xfrm>
            <a:off x="5961264" y="2279584"/>
            <a:ext cx="1045342" cy="948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238020" y="2916205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cxnSp>
        <p:nvCxnSpPr>
          <p:cNvPr id="66" name="Straight Connector 65"/>
          <p:cNvCxnSpPr/>
          <p:nvPr/>
        </p:nvCxnSpPr>
        <p:spPr>
          <a:xfrm>
            <a:off x="6248400" y="2193450"/>
            <a:ext cx="1045342" cy="948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928309" y="3097136"/>
            <a:ext cx="336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D’</a:t>
            </a:r>
            <a:endParaRPr lang="en-US" sz="1200" dirty="0"/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6483935" y="2692034"/>
            <a:ext cx="27354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6814815" y="2993476"/>
            <a:ext cx="2678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6115236" y="2377620"/>
            <a:ext cx="31367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79665" y="4508377"/>
            <a:ext cx="4458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Apple’s </a:t>
            </a:r>
            <a:r>
              <a:rPr lang="en-US" i="1" dirty="0" err="1" smtClean="0"/>
              <a:t>Iphone</a:t>
            </a:r>
            <a:r>
              <a:rPr lang="en-US" i="1" dirty="0" smtClean="0"/>
              <a:t> 6 is here.  Teens want it!!</a:t>
            </a:r>
          </a:p>
          <a:p>
            <a:r>
              <a:rPr lang="en-US" i="1" dirty="0" smtClean="0"/>
              <a:t>C’mon Dad &amp; Mom …splurge for me!</a:t>
            </a:r>
            <a:endParaRPr lang="en-US" i="1" dirty="0"/>
          </a:p>
        </p:txBody>
      </p:sp>
      <p:cxnSp>
        <p:nvCxnSpPr>
          <p:cNvPr id="76" name="Straight Connector 75"/>
          <p:cNvCxnSpPr/>
          <p:nvPr/>
        </p:nvCxnSpPr>
        <p:spPr>
          <a:xfrm>
            <a:off x="5491242" y="4603982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491242" y="5746982"/>
            <a:ext cx="14312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4865079" y="4480868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sp>
        <p:nvSpPr>
          <p:cNvPr id="79" name="TextBox 78"/>
          <p:cNvSpPr txBox="1"/>
          <p:nvPr/>
        </p:nvSpPr>
        <p:spPr>
          <a:xfrm>
            <a:off x="6393780" y="5746982"/>
            <a:ext cx="2295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Apple </a:t>
            </a:r>
            <a:r>
              <a:rPr lang="en-US" sz="1000" dirty="0" err="1" smtClean="0"/>
              <a:t>Iphone</a:t>
            </a:r>
            <a:r>
              <a:rPr lang="en-US" sz="1000" dirty="0" smtClean="0"/>
              <a:t> </a:t>
            </a:r>
            <a:r>
              <a:rPr lang="en-US" sz="1000" dirty="0" err="1" smtClean="0"/>
              <a:t>Qty</a:t>
            </a:r>
            <a:r>
              <a:rPr lang="en-US" sz="1000" dirty="0" smtClean="0"/>
              <a:t> Demanded (000s)</a:t>
            </a:r>
          </a:p>
          <a:p>
            <a:r>
              <a:rPr lang="en-US" sz="1000" dirty="0" smtClean="0"/>
              <a:t>(Inferior Good)</a:t>
            </a:r>
            <a:endParaRPr lang="en-US" sz="1000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5715859" y="4639494"/>
            <a:ext cx="1045342" cy="948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705670" y="5502536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cxnSp>
        <p:nvCxnSpPr>
          <p:cNvPr id="82" name="Straight Connector 81"/>
          <p:cNvCxnSpPr/>
          <p:nvPr/>
        </p:nvCxnSpPr>
        <p:spPr>
          <a:xfrm>
            <a:off x="5940621" y="4559313"/>
            <a:ext cx="1010512" cy="9328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922479" y="5337885"/>
            <a:ext cx="336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D’</a:t>
            </a:r>
            <a:endParaRPr lang="en-US" sz="1200" dirty="0"/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6287990" y="5099279"/>
            <a:ext cx="20401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6532601" y="5363508"/>
            <a:ext cx="23887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6004449" y="4857742"/>
            <a:ext cx="21447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2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</a:t>
            </a:r>
            <a:br>
              <a:rPr lang="en-US" dirty="0"/>
            </a:br>
            <a:r>
              <a:rPr lang="en-US" dirty="0"/>
              <a:t>Module 5: Intro To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3683" y="1447800"/>
            <a:ext cx="7467600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4.	Changes in Expectations</a:t>
            </a:r>
          </a:p>
          <a:p>
            <a:pPr marL="0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2522" y="2648453"/>
            <a:ext cx="442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Market coffee prices are expected to </a:t>
            </a:r>
          </a:p>
          <a:p>
            <a:r>
              <a:rPr lang="en-US" i="1" dirty="0" smtClean="0"/>
              <a:t>substantially increase in the next three months.</a:t>
            </a:r>
            <a:endParaRPr lang="en-US" i="1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5855681" y="4953000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855681" y="6096000"/>
            <a:ext cx="14312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163223" y="4821005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sp>
        <p:nvSpPr>
          <p:cNvPr id="62" name="TextBox 61"/>
          <p:cNvSpPr txBox="1"/>
          <p:nvPr/>
        </p:nvSpPr>
        <p:spPr>
          <a:xfrm>
            <a:off x="6413016" y="3845808"/>
            <a:ext cx="2159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Dunkin Donuts 2 </a:t>
            </a:r>
            <a:r>
              <a:rPr lang="en-US" sz="1000" dirty="0" err="1" smtClean="0"/>
              <a:t>lb</a:t>
            </a:r>
            <a:r>
              <a:rPr lang="en-US" sz="1000" dirty="0" smtClean="0"/>
              <a:t> Coffee Beans</a:t>
            </a:r>
          </a:p>
          <a:p>
            <a:r>
              <a:rPr lang="en-US" sz="1000" dirty="0" err="1" smtClean="0"/>
              <a:t>Qty</a:t>
            </a:r>
            <a:r>
              <a:rPr lang="en-US" sz="1000" dirty="0" smtClean="0"/>
              <a:t> Demanded (000s)</a:t>
            </a:r>
          </a:p>
        </p:txBody>
      </p:sp>
      <p:cxnSp>
        <p:nvCxnSpPr>
          <p:cNvPr id="64" name="Straight Connector 63"/>
          <p:cNvCxnSpPr/>
          <p:nvPr/>
        </p:nvCxnSpPr>
        <p:spPr>
          <a:xfrm>
            <a:off x="5974043" y="5014769"/>
            <a:ext cx="1045342" cy="948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250799" y="565139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cxnSp>
        <p:nvCxnSpPr>
          <p:cNvPr id="66" name="Straight Connector 65"/>
          <p:cNvCxnSpPr/>
          <p:nvPr/>
        </p:nvCxnSpPr>
        <p:spPr>
          <a:xfrm>
            <a:off x="6261179" y="4928635"/>
            <a:ext cx="1045342" cy="948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941088" y="5832321"/>
            <a:ext cx="336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D’</a:t>
            </a:r>
            <a:endParaRPr lang="en-US" sz="1200" dirty="0"/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6496714" y="5427219"/>
            <a:ext cx="27354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6827594" y="5728661"/>
            <a:ext cx="2678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6128015" y="5112805"/>
            <a:ext cx="31367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58831" y="4498020"/>
            <a:ext cx="3122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The Platinum X-Box debuts</a:t>
            </a:r>
          </a:p>
          <a:p>
            <a:r>
              <a:rPr lang="en-US" i="1" dirty="0" smtClean="0"/>
              <a:t> in November 2014</a:t>
            </a:r>
            <a:endParaRPr lang="en-US" i="1" dirty="0"/>
          </a:p>
        </p:txBody>
      </p:sp>
      <p:cxnSp>
        <p:nvCxnSpPr>
          <p:cNvPr id="76" name="Straight Connector 75"/>
          <p:cNvCxnSpPr/>
          <p:nvPr/>
        </p:nvCxnSpPr>
        <p:spPr>
          <a:xfrm>
            <a:off x="5631064" y="2668250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631064" y="3811250"/>
            <a:ext cx="14312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004901" y="2545136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5855681" y="2703762"/>
            <a:ext cx="1045342" cy="948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845492" y="3566804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cxnSp>
        <p:nvCxnSpPr>
          <p:cNvPr id="82" name="Straight Connector 81"/>
          <p:cNvCxnSpPr/>
          <p:nvPr/>
        </p:nvCxnSpPr>
        <p:spPr>
          <a:xfrm>
            <a:off x="6080443" y="2623581"/>
            <a:ext cx="1010512" cy="9328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7062301" y="3402153"/>
            <a:ext cx="336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D’</a:t>
            </a:r>
            <a:endParaRPr lang="en-US" sz="1200" dirty="0"/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6427812" y="3163547"/>
            <a:ext cx="20401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6672423" y="3427776"/>
            <a:ext cx="23887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6144271" y="2922010"/>
            <a:ext cx="21447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636063" y="6172200"/>
            <a:ext cx="1526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Standard X Box</a:t>
            </a:r>
          </a:p>
          <a:p>
            <a:r>
              <a:rPr lang="en-US" sz="1000" dirty="0" err="1" smtClean="0"/>
              <a:t>Qty</a:t>
            </a:r>
            <a:r>
              <a:rPr lang="en-US" sz="1000" dirty="0" smtClean="0"/>
              <a:t> Demanded (000s)</a:t>
            </a:r>
          </a:p>
        </p:txBody>
      </p:sp>
    </p:spTree>
    <p:extLst>
      <p:ext uri="{BB962C8B-B14F-4D97-AF65-F5344CB8AC3E}">
        <p14:creationId xmlns:p14="http://schemas.microsoft.com/office/powerpoint/2010/main" val="123951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</a:t>
            </a:r>
            <a:br>
              <a:rPr lang="en-US" dirty="0"/>
            </a:br>
            <a:r>
              <a:rPr lang="en-US" dirty="0"/>
              <a:t>Module 5: Intro To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	Changes in Expectations</a:t>
            </a:r>
            <a:endParaRPr lang="en-US" dirty="0"/>
          </a:p>
        </p:txBody>
      </p:sp>
      <p:pic>
        <p:nvPicPr>
          <p:cNvPr id="1026" name="Picture 2" descr="https://encrypted-tbn2.gstatic.com/images?q=tbn:ANd9GcSSGShIScOmYw-fUwDQo4rRKjNT2RFVF4X0y2kaYu7ozP5MksA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220712"/>
            <a:ext cx="1990078" cy="124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tatic.cargurus.com/images/site/2012/08/08/14/05/2013_honda_accord-pic-8085898436387746285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468" y="2092911"/>
            <a:ext cx="20574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.timeinc.net/time/2007/50_cars/yu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46227"/>
            <a:ext cx="2133600" cy="1392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505200" y="3549134"/>
            <a:ext cx="1603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 Good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59658" y="3549134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Inferior Good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58522" y="3525746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Luxury Good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609600" y="3887674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722834" y="3856978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84159" y="4078174"/>
            <a:ext cx="71132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51511" y="4283290"/>
            <a:ext cx="5678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…income is </a:t>
            </a:r>
            <a:r>
              <a:rPr lang="en-US" b="1" i="1" dirty="0" smtClean="0"/>
              <a:t>expected</a:t>
            </a:r>
            <a:r>
              <a:rPr lang="en-US" dirty="0" smtClean="0"/>
              <a:t> to increase in the near future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2440230" y="4224661"/>
            <a:ext cx="1" cy="3092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26163" y="4629690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739397" y="4598994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00722" y="4820190"/>
            <a:ext cx="71132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35041" y="5264450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35041" y="6407450"/>
            <a:ext cx="14312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675356" y="5299962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675356" y="6442962"/>
            <a:ext cx="14312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266156" y="5299962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266156" y="6442962"/>
            <a:ext cx="14312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878" y="5141336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sp>
        <p:nvSpPr>
          <p:cNvPr id="69" name="TextBox 68"/>
          <p:cNvSpPr txBox="1"/>
          <p:nvPr/>
        </p:nvSpPr>
        <p:spPr>
          <a:xfrm>
            <a:off x="2982898" y="5167967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sp>
        <p:nvSpPr>
          <p:cNvPr id="73" name="TextBox 72"/>
          <p:cNvSpPr txBox="1"/>
          <p:nvPr/>
        </p:nvSpPr>
        <p:spPr>
          <a:xfrm>
            <a:off x="5591957" y="5161739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sp>
        <p:nvSpPr>
          <p:cNvPr id="75" name="TextBox 74"/>
          <p:cNvSpPr txBox="1"/>
          <p:nvPr/>
        </p:nvSpPr>
        <p:spPr>
          <a:xfrm>
            <a:off x="1537579" y="6407450"/>
            <a:ext cx="1805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Yugo </a:t>
            </a:r>
            <a:r>
              <a:rPr lang="en-US" sz="1000" dirty="0" err="1" smtClean="0"/>
              <a:t>Qty</a:t>
            </a:r>
            <a:r>
              <a:rPr lang="en-US" sz="1000" dirty="0" smtClean="0"/>
              <a:t> Demanded (000s)</a:t>
            </a:r>
          </a:p>
          <a:p>
            <a:r>
              <a:rPr lang="en-US" sz="1000" dirty="0" smtClean="0"/>
              <a:t>(Inferior Good)</a:t>
            </a:r>
            <a:endParaRPr lang="en-US" sz="1000" dirty="0"/>
          </a:p>
        </p:txBody>
      </p:sp>
      <p:sp>
        <p:nvSpPr>
          <p:cNvPr id="76" name="TextBox 75"/>
          <p:cNvSpPr txBox="1"/>
          <p:nvPr/>
        </p:nvSpPr>
        <p:spPr>
          <a:xfrm>
            <a:off x="4301432" y="6471508"/>
            <a:ext cx="1907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Accord </a:t>
            </a:r>
            <a:r>
              <a:rPr lang="en-US" sz="1000" dirty="0" err="1" smtClean="0"/>
              <a:t>Qty</a:t>
            </a:r>
            <a:r>
              <a:rPr lang="en-US" sz="1000" dirty="0" smtClean="0"/>
              <a:t> Demanded (000s)</a:t>
            </a:r>
          </a:p>
          <a:p>
            <a:r>
              <a:rPr lang="en-US" sz="1000" dirty="0" smtClean="0"/>
              <a:t>(Normal Good)</a:t>
            </a:r>
            <a:endParaRPr lang="en-US" sz="1000" dirty="0"/>
          </a:p>
        </p:txBody>
      </p:sp>
      <p:sp>
        <p:nvSpPr>
          <p:cNvPr id="77" name="TextBox 76"/>
          <p:cNvSpPr txBox="1"/>
          <p:nvPr/>
        </p:nvSpPr>
        <p:spPr>
          <a:xfrm>
            <a:off x="6761201" y="6442962"/>
            <a:ext cx="1843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BMW </a:t>
            </a:r>
            <a:r>
              <a:rPr lang="en-US" sz="1000" dirty="0" err="1" smtClean="0"/>
              <a:t>Qty</a:t>
            </a:r>
            <a:r>
              <a:rPr lang="en-US" sz="1000" dirty="0" smtClean="0"/>
              <a:t> Demanded (000s)</a:t>
            </a:r>
          </a:p>
          <a:p>
            <a:r>
              <a:rPr lang="en-US" sz="1000" dirty="0" smtClean="0"/>
              <a:t>(Luxury Good)</a:t>
            </a:r>
            <a:endParaRPr lang="en-US" sz="1000" dirty="0"/>
          </a:p>
        </p:txBody>
      </p:sp>
      <p:cxnSp>
        <p:nvCxnSpPr>
          <p:cNvPr id="78" name="Straight Connector 77"/>
          <p:cNvCxnSpPr/>
          <p:nvPr/>
        </p:nvCxnSpPr>
        <p:spPr>
          <a:xfrm>
            <a:off x="859658" y="5299962"/>
            <a:ext cx="1045342" cy="948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793718" y="5361731"/>
            <a:ext cx="1045342" cy="948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427475" y="5397243"/>
            <a:ext cx="1045342" cy="948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1870923" y="61099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82" name="TextBox 81"/>
          <p:cNvSpPr txBox="1"/>
          <p:nvPr/>
        </p:nvSpPr>
        <p:spPr>
          <a:xfrm>
            <a:off x="4821304" y="6184152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83" name="TextBox 82"/>
          <p:cNvSpPr txBox="1"/>
          <p:nvPr/>
        </p:nvSpPr>
        <p:spPr>
          <a:xfrm>
            <a:off x="7445407" y="6201439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cxnSp>
        <p:nvCxnSpPr>
          <p:cNvPr id="84" name="Straight Connector 83"/>
          <p:cNvCxnSpPr/>
          <p:nvPr/>
        </p:nvCxnSpPr>
        <p:spPr>
          <a:xfrm>
            <a:off x="690475" y="5425130"/>
            <a:ext cx="1010512" cy="9328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620865" y="6200001"/>
            <a:ext cx="336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D’</a:t>
            </a:r>
            <a:endParaRPr lang="en-US" sz="1200" dirty="0"/>
          </a:p>
        </p:txBody>
      </p:sp>
      <p:cxnSp>
        <p:nvCxnSpPr>
          <p:cNvPr id="86" name="Straight Arrow Connector 85"/>
          <p:cNvCxnSpPr/>
          <p:nvPr/>
        </p:nvCxnSpPr>
        <p:spPr>
          <a:xfrm flipH="1">
            <a:off x="1195731" y="5835950"/>
            <a:ext cx="18992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1476202" y="6088067"/>
            <a:ext cx="18992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>
            <a:off x="886292" y="5535966"/>
            <a:ext cx="18992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4080854" y="5275597"/>
            <a:ext cx="1045342" cy="948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066392" y="6061501"/>
            <a:ext cx="336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D’</a:t>
            </a:r>
            <a:endParaRPr lang="en-US" sz="1200" dirty="0"/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4354400" y="5835950"/>
            <a:ext cx="30444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4658847" y="6109900"/>
            <a:ext cx="314903" cy="38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3989034" y="5486400"/>
            <a:ext cx="2437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6596285" y="5323528"/>
            <a:ext cx="1045342" cy="948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7581823" y="6109432"/>
            <a:ext cx="336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D’</a:t>
            </a:r>
            <a:endParaRPr lang="en-US" sz="1200" dirty="0"/>
          </a:p>
        </p:txBody>
      </p:sp>
      <p:cxnSp>
        <p:nvCxnSpPr>
          <p:cNvPr id="96" name="Straight Arrow Connector 95"/>
          <p:cNvCxnSpPr/>
          <p:nvPr/>
        </p:nvCxnSpPr>
        <p:spPr>
          <a:xfrm flipV="1">
            <a:off x="7022054" y="5883881"/>
            <a:ext cx="152224" cy="76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V="1">
            <a:off x="7331729" y="6157831"/>
            <a:ext cx="157452" cy="38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6596285" y="5486400"/>
            <a:ext cx="1519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7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</a:t>
            </a:r>
            <a:br>
              <a:rPr lang="en-US" dirty="0"/>
            </a:br>
            <a:r>
              <a:rPr lang="en-US" dirty="0"/>
              <a:t>Module 5: Intro To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	Changes in Expectations</a:t>
            </a:r>
            <a:endParaRPr lang="en-US" dirty="0"/>
          </a:p>
        </p:txBody>
      </p:sp>
      <p:pic>
        <p:nvPicPr>
          <p:cNvPr id="1026" name="Picture 2" descr="https://encrypted-tbn2.gstatic.com/images?q=tbn:ANd9GcSSGShIScOmYw-fUwDQo4rRKjNT2RFVF4X0y2kaYu7ozP5MksA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220712"/>
            <a:ext cx="1990078" cy="124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tatic.cargurus.com/images/site/2012/08/08/14/05/2013_honda_accord-pic-8085898436387746285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468" y="2092911"/>
            <a:ext cx="20574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.timeinc.net/time/2007/50_cars/yu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46227"/>
            <a:ext cx="2133600" cy="1392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505200" y="3549134"/>
            <a:ext cx="1603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 Good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59658" y="3549134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Inferior Good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58522" y="3525746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Luxury Good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609600" y="3887674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722834" y="3856978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84159" y="4078174"/>
            <a:ext cx="71132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51511" y="4283290"/>
            <a:ext cx="5678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…income is </a:t>
            </a:r>
            <a:r>
              <a:rPr lang="en-US" b="1" i="1" dirty="0" smtClean="0"/>
              <a:t>expected</a:t>
            </a:r>
            <a:r>
              <a:rPr lang="en-US" dirty="0" smtClean="0"/>
              <a:t> to decrease in the near future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2440230" y="4224661"/>
            <a:ext cx="1" cy="3092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26163" y="4629690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739397" y="4598994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35041" y="5264450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35041" y="6407450"/>
            <a:ext cx="14312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675356" y="5299962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675356" y="6442962"/>
            <a:ext cx="14312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6266156" y="5299962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266156" y="6442962"/>
            <a:ext cx="14312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8878" y="5141336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sp>
        <p:nvSpPr>
          <p:cNvPr id="61" name="TextBox 60"/>
          <p:cNvSpPr txBox="1"/>
          <p:nvPr/>
        </p:nvSpPr>
        <p:spPr>
          <a:xfrm>
            <a:off x="2982898" y="5167967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sp>
        <p:nvSpPr>
          <p:cNvPr id="62" name="TextBox 61"/>
          <p:cNvSpPr txBox="1"/>
          <p:nvPr/>
        </p:nvSpPr>
        <p:spPr>
          <a:xfrm>
            <a:off x="5591957" y="5161739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1537579" y="6407450"/>
            <a:ext cx="1805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Yugo </a:t>
            </a:r>
            <a:r>
              <a:rPr lang="en-US" sz="1000" dirty="0" err="1" smtClean="0"/>
              <a:t>Qty</a:t>
            </a:r>
            <a:r>
              <a:rPr lang="en-US" sz="1000" dirty="0" smtClean="0"/>
              <a:t> Demanded (000s)</a:t>
            </a:r>
          </a:p>
          <a:p>
            <a:r>
              <a:rPr lang="en-US" sz="1000" dirty="0" smtClean="0"/>
              <a:t>(Inferior Good)</a:t>
            </a:r>
            <a:endParaRPr lang="en-US" sz="1000" dirty="0"/>
          </a:p>
        </p:txBody>
      </p:sp>
      <p:sp>
        <p:nvSpPr>
          <p:cNvPr id="65" name="TextBox 64"/>
          <p:cNvSpPr txBox="1"/>
          <p:nvPr/>
        </p:nvSpPr>
        <p:spPr>
          <a:xfrm>
            <a:off x="4301432" y="6471508"/>
            <a:ext cx="1907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Accord </a:t>
            </a:r>
            <a:r>
              <a:rPr lang="en-US" sz="1000" dirty="0" err="1" smtClean="0"/>
              <a:t>Qty</a:t>
            </a:r>
            <a:r>
              <a:rPr lang="en-US" sz="1000" dirty="0" smtClean="0"/>
              <a:t> Demanded (000s)</a:t>
            </a:r>
          </a:p>
          <a:p>
            <a:r>
              <a:rPr lang="en-US" sz="1000" dirty="0" smtClean="0"/>
              <a:t>(Normal Good)</a:t>
            </a:r>
            <a:endParaRPr lang="en-US" sz="1000" dirty="0"/>
          </a:p>
        </p:txBody>
      </p:sp>
      <p:sp>
        <p:nvSpPr>
          <p:cNvPr id="70" name="TextBox 69"/>
          <p:cNvSpPr txBox="1"/>
          <p:nvPr/>
        </p:nvSpPr>
        <p:spPr>
          <a:xfrm>
            <a:off x="6761201" y="6442962"/>
            <a:ext cx="1843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BMW </a:t>
            </a:r>
            <a:r>
              <a:rPr lang="en-US" sz="1000" dirty="0" err="1" smtClean="0"/>
              <a:t>Qty</a:t>
            </a:r>
            <a:r>
              <a:rPr lang="en-US" sz="1000" dirty="0" smtClean="0"/>
              <a:t> Demanded (000s)</a:t>
            </a:r>
          </a:p>
          <a:p>
            <a:r>
              <a:rPr lang="en-US" sz="1000" dirty="0" smtClean="0"/>
              <a:t>(Luxury Good)</a:t>
            </a:r>
            <a:endParaRPr lang="en-US" sz="1000" dirty="0"/>
          </a:p>
        </p:txBody>
      </p:sp>
      <p:cxnSp>
        <p:nvCxnSpPr>
          <p:cNvPr id="71" name="Straight Connector 70"/>
          <p:cNvCxnSpPr/>
          <p:nvPr/>
        </p:nvCxnSpPr>
        <p:spPr>
          <a:xfrm>
            <a:off x="859658" y="5299962"/>
            <a:ext cx="1045342" cy="948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793718" y="5361731"/>
            <a:ext cx="1045342" cy="948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491757" y="5290670"/>
            <a:ext cx="1045342" cy="948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849469" y="6163004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100" name="TextBox 99"/>
          <p:cNvSpPr txBox="1"/>
          <p:nvPr/>
        </p:nvSpPr>
        <p:spPr>
          <a:xfrm>
            <a:off x="5070474" y="5998352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7520822" y="609173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1084420" y="5219781"/>
            <a:ext cx="1010512" cy="9328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2066278" y="5998353"/>
            <a:ext cx="336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D’</a:t>
            </a:r>
            <a:endParaRPr lang="en-US" sz="1200" dirty="0"/>
          </a:p>
        </p:txBody>
      </p:sp>
      <p:cxnSp>
        <p:nvCxnSpPr>
          <p:cNvPr id="104" name="Straight Arrow Connector 103"/>
          <p:cNvCxnSpPr/>
          <p:nvPr/>
        </p:nvCxnSpPr>
        <p:spPr>
          <a:xfrm>
            <a:off x="1431789" y="5759747"/>
            <a:ext cx="20401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1676400" y="6023976"/>
            <a:ext cx="23887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1148248" y="5518210"/>
            <a:ext cx="21447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4080854" y="5275597"/>
            <a:ext cx="1045342" cy="948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4760763" y="6179283"/>
            <a:ext cx="336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D’</a:t>
            </a:r>
            <a:endParaRPr lang="en-US" sz="1200" dirty="0"/>
          </a:p>
        </p:txBody>
      </p:sp>
      <p:cxnSp>
        <p:nvCxnSpPr>
          <p:cNvPr id="109" name="Straight Arrow Connector 108"/>
          <p:cNvCxnSpPr/>
          <p:nvPr/>
        </p:nvCxnSpPr>
        <p:spPr>
          <a:xfrm flipH="1">
            <a:off x="4316389" y="5774181"/>
            <a:ext cx="27354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H="1">
            <a:off x="4647269" y="6075623"/>
            <a:ext cx="2678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>
            <a:off x="3947690" y="5459767"/>
            <a:ext cx="31367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388780" y="5387557"/>
            <a:ext cx="1045342" cy="948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7047240" y="6188161"/>
            <a:ext cx="336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D’</a:t>
            </a:r>
            <a:endParaRPr lang="en-US" sz="1200" dirty="0"/>
          </a:p>
        </p:txBody>
      </p:sp>
      <p:cxnSp>
        <p:nvCxnSpPr>
          <p:cNvPr id="114" name="Straight Arrow Connector 113"/>
          <p:cNvCxnSpPr/>
          <p:nvPr/>
        </p:nvCxnSpPr>
        <p:spPr>
          <a:xfrm flipH="1" flipV="1">
            <a:off x="6862331" y="5784991"/>
            <a:ext cx="148952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H="1">
            <a:off x="6571659" y="5544802"/>
            <a:ext cx="16881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H="1" flipV="1">
            <a:off x="7166248" y="6064189"/>
            <a:ext cx="148952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15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</a:t>
            </a:r>
            <a:br>
              <a:rPr lang="en-US" dirty="0"/>
            </a:br>
            <a:r>
              <a:rPr lang="en-US" dirty="0"/>
              <a:t>Module 5: Intro To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3683" y="1447800"/>
            <a:ext cx="7467600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5.	Changes in Number of Consumers</a:t>
            </a:r>
          </a:p>
          <a:p>
            <a:pPr marL="0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2522" y="2648453"/>
            <a:ext cx="442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Communist Cuba now opens up trade with the United States.</a:t>
            </a:r>
            <a:endParaRPr lang="en-US" i="1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5855681" y="4953000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855681" y="6096000"/>
            <a:ext cx="14312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163223" y="4821005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sp>
        <p:nvSpPr>
          <p:cNvPr id="62" name="TextBox 61"/>
          <p:cNvSpPr txBox="1"/>
          <p:nvPr/>
        </p:nvSpPr>
        <p:spPr>
          <a:xfrm>
            <a:off x="6413016" y="3845808"/>
            <a:ext cx="1600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US Automotive Market </a:t>
            </a:r>
          </a:p>
          <a:p>
            <a:r>
              <a:rPr lang="en-US" sz="1000" dirty="0" err="1" smtClean="0"/>
              <a:t>Qty</a:t>
            </a:r>
            <a:r>
              <a:rPr lang="en-US" sz="1000" dirty="0" smtClean="0"/>
              <a:t> Demanded (000s)</a:t>
            </a:r>
          </a:p>
        </p:txBody>
      </p:sp>
      <p:cxnSp>
        <p:nvCxnSpPr>
          <p:cNvPr id="64" name="Straight Connector 63"/>
          <p:cNvCxnSpPr/>
          <p:nvPr/>
        </p:nvCxnSpPr>
        <p:spPr>
          <a:xfrm>
            <a:off x="5974043" y="5014769"/>
            <a:ext cx="1045342" cy="948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250799" y="565139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cxnSp>
        <p:nvCxnSpPr>
          <p:cNvPr id="66" name="Straight Connector 65"/>
          <p:cNvCxnSpPr/>
          <p:nvPr/>
        </p:nvCxnSpPr>
        <p:spPr>
          <a:xfrm>
            <a:off x="6261179" y="4928635"/>
            <a:ext cx="1045342" cy="948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941088" y="5832321"/>
            <a:ext cx="336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D’</a:t>
            </a:r>
            <a:endParaRPr lang="en-US" sz="1200" dirty="0"/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6496714" y="5427219"/>
            <a:ext cx="27354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6827594" y="5728661"/>
            <a:ext cx="2678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6128015" y="5112805"/>
            <a:ext cx="31367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58831" y="4498020"/>
            <a:ext cx="40943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China announces huge import tax on</a:t>
            </a:r>
          </a:p>
          <a:p>
            <a:r>
              <a:rPr lang="en-US" i="1" dirty="0" smtClean="0"/>
              <a:t>Orange Juice.</a:t>
            </a:r>
            <a:endParaRPr lang="en-US" i="1" dirty="0"/>
          </a:p>
        </p:txBody>
      </p:sp>
      <p:cxnSp>
        <p:nvCxnSpPr>
          <p:cNvPr id="76" name="Straight Connector 75"/>
          <p:cNvCxnSpPr/>
          <p:nvPr/>
        </p:nvCxnSpPr>
        <p:spPr>
          <a:xfrm>
            <a:off x="5631064" y="2668250"/>
            <a:ext cx="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631064" y="3811250"/>
            <a:ext cx="14312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004901" y="2545136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5855681" y="2703762"/>
            <a:ext cx="1045342" cy="948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845492" y="3566804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cxnSp>
        <p:nvCxnSpPr>
          <p:cNvPr id="82" name="Straight Connector 81"/>
          <p:cNvCxnSpPr/>
          <p:nvPr/>
        </p:nvCxnSpPr>
        <p:spPr>
          <a:xfrm>
            <a:off x="6080443" y="2623581"/>
            <a:ext cx="1010512" cy="9328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7062301" y="3402153"/>
            <a:ext cx="336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D’</a:t>
            </a:r>
            <a:endParaRPr lang="en-US" sz="1200" dirty="0"/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6427812" y="3163547"/>
            <a:ext cx="20401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6672423" y="3427776"/>
            <a:ext cx="23887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6144271" y="2922010"/>
            <a:ext cx="21447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636063" y="6172200"/>
            <a:ext cx="1526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Orange Juice Market</a:t>
            </a:r>
          </a:p>
          <a:p>
            <a:r>
              <a:rPr lang="en-US" sz="1000" dirty="0" err="1" smtClean="0"/>
              <a:t>Qty</a:t>
            </a:r>
            <a:r>
              <a:rPr lang="en-US" sz="1000" dirty="0" smtClean="0"/>
              <a:t> Demanded (000s)</a:t>
            </a:r>
          </a:p>
        </p:txBody>
      </p:sp>
    </p:spTree>
    <p:extLst>
      <p:ext uri="{BB962C8B-B14F-4D97-AF65-F5344CB8AC3E}">
        <p14:creationId xmlns:p14="http://schemas.microsoft.com/office/powerpoint/2010/main" val="376572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</a:t>
            </a:r>
            <a:br>
              <a:rPr lang="en-US" dirty="0"/>
            </a:br>
            <a:r>
              <a:rPr lang="en-US" dirty="0"/>
              <a:t>Module </a:t>
            </a:r>
            <a:r>
              <a:rPr lang="en-US" dirty="0" smtClean="0"/>
              <a:t>5: </a:t>
            </a:r>
            <a:r>
              <a:rPr lang="en-US" dirty="0"/>
              <a:t>Intro To </a:t>
            </a:r>
            <a:r>
              <a:rPr lang="en-US" dirty="0" smtClean="0"/>
              <a:t>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7467600" cy="533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~Demand Summary~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362200"/>
            <a:ext cx="7010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Variable		A Change in that Variable</a:t>
            </a:r>
            <a:endParaRPr lang="en-US" b="1" u="sng" dirty="0"/>
          </a:p>
          <a:p>
            <a:r>
              <a:rPr lang="en-US" dirty="0" smtClean="0"/>
              <a:t>Price of the good itself 	Represents a movement 					along the Demand curve</a:t>
            </a:r>
          </a:p>
          <a:p>
            <a:endParaRPr lang="en-US" dirty="0"/>
          </a:p>
          <a:p>
            <a:r>
              <a:rPr lang="en-US" dirty="0" smtClean="0"/>
              <a:t>Income			Shifts the Demand Curve</a:t>
            </a:r>
          </a:p>
          <a:p>
            <a:endParaRPr lang="en-US" dirty="0"/>
          </a:p>
          <a:p>
            <a:r>
              <a:rPr lang="en-US" dirty="0" smtClean="0"/>
              <a:t>Prices of Related goods	Shifts the Demand Curve</a:t>
            </a:r>
          </a:p>
          <a:p>
            <a:endParaRPr lang="en-US" dirty="0"/>
          </a:p>
          <a:p>
            <a:r>
              <a:rPr lang="en-US" dirty="0" smtClean="0"/>
              <a:t>Consumer Tastes	Shifts the Demand Curve</a:t>
            </a:r>
          </a:p>
          <a:p>
            <a:endParaRPr lang="en-US" dirty="0"/>
          </a:p>
          <a:p>
            <a:r>
              <a:rPr lang="en-US" dirty="0" smtClean="0"/>
              <a:t>Expectations		Shifts the Demand Curve</a:t>
            </a:r>
          </a:p>
          <a:p>
            <a:endParaRPr lang="en-US" dirty="0"/>
          </a:p>
          <a:p>
            <a:r>
              <a:rPr lang="en-US" dirty="0" smtClean="0"/>
              <a:t>Number of Buyers	Shifts the Demand Curve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91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Section 2</a:t>
            </a:r>
            <a:br>
              <a:rPr lang="en-US" dirty="0" smtClean="0"/>
            </a:br>
            <a:r>
              <a:rPr lang="en-US" dirty="0" smtClean="0"/>
              <a:t>Module 6: Intro to Supply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659523"/>
            <a:ext cx="3828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Ex. 1: Producing </a:t>
            </a:r>
            <a:r>
              <a:rPr lang="en-US" sz="1600" dirty="0" err="1" smtClean="0"/>
              <a:t>Calaphon</a:t>
            </a:r>
            <a:r>
              <a:rPr lang="en-US" sz="1600" baseline="30000" dirty="0" smtClean="0"/>
              <a:t>®</a:t>
            </a:r>
            <a:r>
              <a:rPr lang="en-US" sz="1600" dirty="0" smtClean="0"/>
              <a:t> Spatulas</a:t>
            </a:r>
            <a:r>
              <a:rPr lang="en-US" sz="1600" b="1" i="1" dirty="0" smtClean="0"/>
              <a:t> </a:t>
            </a:r>
            <a:endParaRPr lang="en-US" sz="16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2151901"/>
            <a:ext cx="1968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Supply Schedule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462171"/>
              </p:ext>
            </p:extLst>
          </p:nvPr>
        </p:nvGraphicFramePr>
        <p:xfrm>
          <a:off x="557808" y="2514600"/>
          <a:ext cx="4318993" cy="27432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256830"/>
                <a:gridCol w="995248"/>
                <a:gridCol w="2066915"/>
              </a:tblGrid>
              <a:tr h="370840"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Scenarios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Price</a:t>
                      </a:r>
                      <a:r>
                        <a:rPr lang="en-US" sz="1400" baseline="0" dirty="0" smtClean="0"/>
                        <a:t> ($)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Quantity </a:t>
                      </a:r>
                    </a:p>
                    <a:p>
                      <a:pPr algn="ctr"/>
                      <a:r>
                        <a:rPr lang="en-US" sz="1400" dirty="0" smtClean="0"/>
                        <a:t>Demanded (units)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95,000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100,000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115,000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125,000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150,000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200,000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61878" y="2023139"/>
            <a:ext cx="3953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What do you notice about the relationship between price and quantity supplied?</a:t>
            </a:r>
            <a:endParaRPr lang="en-US" sz="12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645776" y="3548357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 of Supply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257800" y="3929274"/>
            <a:ext cx="0" cy="3311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11068" y="3952610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price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851232" y="394606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6374166" y="3906746"/>
            <a:ext cx="0" cy="3693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81074" y="3957954"/>
            <a:ext cx="1717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Quantity Supplied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5280105" y="4779425"/>
            <a:ext cx="1717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Quantity Supplied</a:t>
            </a:r>
            <a:endParaRPr lang="en-US" sz="1400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5275556" y="4738924"/>
            <a:ext cx="0" cy="3077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7702789" y="4660230"/>
            <a:ext cx="0" cy="3864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702789" y="4798723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price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054641" y="474780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200389" y="4392954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-Or-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5029200" y="3483742"/>
            <a:ext cx="34290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128005" y="5236342"/>
            <a:ext cx="30973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ceteris paribus: all else being equal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48259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Are Scarce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Land</a:t>
            </a:r>
          </a:p>
          <a:p>
            <a:r>
              <a:rPr lang="en-US" b="1" dirty="0" smtClean="0"/>
              <a:t>Labor</a:t>
            </a:r>
          </a:p>
          <a:p>
            <a:r>
              <a:rPr lang="en-US" b="1" dirty="0" smtClean="0"/>
              <a:t>Capital</a:t>
            </a:r>
          </a:p>
          <a:p>
            <a:r>
              <a:rPr lang="en-US" b="1" dirty="0" smtClean="0"/>
              <a:t>Entrepreneurship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…because resources are scarce it leads to Opportunity Costs (“Opportunity Lost”) &amp; trade-offs</a:t>
            </a:r>
          </a:p>
          <a:p>
            <a:pPr lvl="1"/>
            <a:r>
              <a:rPr lang="en-US" dirty="0" smtClean="0"/>
              <a:t>What you have to give up to choose something else.</a:t>
            </a:r>
          </a:p>
          <a:p>
            <a:pPr lvl="1"/>
            <a:r>
              <a:rPr lang="en-US" dirty="0" smtClean="0"/>
              <a:t>It is always the </a:t>
            </a:r>
            <a:r>
              <a:rPr lang="en-US" b="1" u="sng" dirty="0" smtClean="0"/>
              <a:t>NEXT BEST ALTERNATIVE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Doesn’t have to be monetary, but it has to have meaning or utility such as TIME, HAPPINESS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867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>
            <a:stCxn id="10" idx="5"/>
            <a:endCxn id="5" idx="6"/>
          </p:cNvCxnSpPr>
          <p:nvPr/>
        </p:nvCxnSpPr>
        <p:spPr>
          <a:xfrm flipV="1">
            <a:off x="1401129" y="1916466"/>
            <a:ext cx="2074849" cy="205253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</a:t>
            </a:r>
            <a:br>
              <a:rPr lang="en-US" dirty="0"/>
            </a:br>
            <a:r>
              <a:rPr lang="en-US" dirty="0"/>
              <a:t>Module </a:t>
            </a:r>
            <a:r>
              <a:rPr lang="en-US" dirty="0" smtClean="0"/>
              <a:t>6: </a:t>
            </a:r>
            <a:r>
              <a:rPr lang="en-US" dirty="0"/>
              <a:t>Intro To </a:t>
            </a:r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399778" y="1878366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978090" y="2321512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97090" y="2689932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3874" y="3081393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762592" y="3498812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336088" y="3903956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69634" y="3586845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60030" y="3205422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897104" y="2801913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304773" y="2393955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721361" y="2029381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111475" y="1652921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F</a:t>
            </a:r>
            <a:endParaRPr lang="en-US" sz="1400" b="1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066800" y="1905000"/>
            <a:ext cx="0" cy="2362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066800" y="4267200"/>
            <a:ext cx="304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58790" y="2718794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49912" y="3137894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41034" y="3530709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41034" y="3929101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58790" y="2341496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49912" y="1927932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401936" y="4132556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818448" y="4132556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240136" y="4123678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599678" y="4123678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016190" y="4123678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437878" y="4114800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07396" y="1509557"/>
            <a:ext cx="878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Price ($)</a:t>
            </a:r>
            <a:endParaRPr lang="en-US" sz="1400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4084468" y="4251067"/>
            <a:ext cx="19094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Quantity Supplied of</a:t>
            </a:r>
          </a:p>
          <a:p>
            <a:r>
              <a:rPr lang="en-US" sz="1400" i="1" dirty="0" smtClean="0"/>
              <a:t>My </a:t>
            </a:r>
            <a:r>
              <a:rPr lang="en-US" sz="1400" i="1" dirty="0" err="1" smtClean="0"/>
              <a:t>Ebook</a:t>
            </a:r>
            <a:r>
              <a:rPr lang="en-US" sz="1400" i="1" dirty="0" smtClean="0"/>
              <a:t> (000’s)</a:t>
            </a:r>
            <a:endParaRPr lang="en-US" sz="1400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685464" y="374073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676922" y="334392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676922" y="295580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668044" y="255011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671746" y="216911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634414" y="172966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1195184" y="435745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95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3220774" y="4361156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200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2779230" y="4361156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150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2389352" y="4361156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125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1998956" y="4361156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115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1560030" y="4361156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100</a:t>
            </a:r>
            <a:endParaRPr lang="en-US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5019897" y="1608596"/>
            <a:ext cx="304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Plot the points from the supply schedule to create the: </a:t>
            </a:r>
          </a:p>
          <a:p>
            <a:r>
              <a:rPr lang="en-US" sz="1400" dirty="0" smtClean="0"/>
              <a:t>                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SUPPLY CURVE</a:t>
            </a:r>
            <a:endParaRPr lang="en-US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181600" y="2347260"/>
            <a:ext cx="3581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We have to be very careful….</a:t>
            </a:r>
          </a:p>
          <a:p>
            <a:endParaRPr lang="en-US" sz="1400" dirty="0" smtClean="0"/>
          </a:p>
          <a:p>
            <a:r>
              <a:rPr lang="en-US" sz="1400" dirty="0" smtClean="0"/>
              <a:t>Movement </a:t>
            </a:r>
            <a:r>
              <a:rPr lang="en-US" sz="1400" i="1" dirty="0" smtClean="0"/>
              <a:t>ALONG</a:t>
            </a:r>
            <a:r>
              <a:rPr lang="en-US" sz="1400" dirty="0" smtClean="0"/>
              <a:t> the supply curve just tells us at a given price this is the “quantity supplied” for spatulas….</a:t>
            </a:r>
          </a:p>
          <a:p>
            <a:endParaRPr lang="en-US" sz="1400" dirty="0"/>
          </a:p>
          <a:p>
            <a:r>
              <a:rPr lang="en-US" sz="1400" dirty="0" smtClean="0"/>
              <a:t>We </a:t>
            </a:r>
            <a:r>
              <a:rPr lang="en-US" sz="1400" b="1" i="1" dirty="0" smtClean="0"/>
              <a:t>never, ever </a:t>
            </a:r>
            <a:r>
              <a:rPr lang="en-US" sz="1400" dirty="0" smtClean="0"/>
              <a:t>say supply at $2.00-we say “quantity” supplied at $2.00.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1178512" y="5105400"/>
            <a:ext cx="5937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DO NOT confuse SUPPLY with QTY. SUPPLIED</a:t>
            </a:r>
            <a:endParaRPr lang="en-US" b="1" dirty="0"/>
          </a:p>
        </p:txBody>
      </p:sp>
      <p:sp>
        <p:nvSpPr>
          <p:cNvPr id="62" name="Rectangle 61"/>
          <p:cNvSpPr/>
          <p:nvPr/>
        </p:nvSpPr>
        <p:spPr>
          <a:xfrm>
            <a:off x="1120963" y="5040868"/>
            <a:ext cx="6334217" cy="4338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2507678" y="2973982"/>
            <a:ext cx="928776" cy="1455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15984" y="5703332"/>
            <a:ext cx="768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Your Graphs Should Always Have “</a:t>
            </a:r>
            <a:r>
              <a:rPr lang="en-US" b="1" dirty="0" err="1" smtClean="0"/>
              <a:t>Qty</a:t>
            </a:r>
            <a:r>
              <a:rPr lang="en-US" b="1" dirty="0" smtClean="0"/>
              <a:t> Supplied” on the x-axis</a:t>
            </a:r>
            <a:endParaRPr lang="en-US" b="1" dirty="0"/>
          </a:p>
        </p:txBody>
      </p:sp>
      <p:sp>
        <p:nvSpPr>
          <p:cNvPr id="67" name="Rectangle 66"/>
          <p:cNvSpPr/>
          <p:nvPr/>
        </p:nvSpPr>
        <p:spPr>
          <a:xfrm>
            <a:off x="292381" y="5708224"/>
            <a:ext cx="7848600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449333" y="2740358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Supply Curve</a:t>
            </a:r>
            <a:endParaRPr lang="en-US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1173915" y="6312932"/>
            <a:ext cx="5548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PRICE </a:t>
            </a:r>
            <a:r>
              <a:rPr lang="en-US" b="1" i="1" dirty="0" smtClean="0"/>
              <a:t>always</a:t>
            </a:r>
            <a:r>
              <a:rPr lang="en-US" b="1" dirty="0" smtClean="0"/>
              <a:t> determines Quantity Supplied</a:t>
            </a:r>
            <a:endParaRPr lang="en-US" b="1" dirty="0"/>
          </a:p>
        </p:txBody>
      </p:sp>
      <p:sp>
        <p:nvSpPr>
          <p:cNvPr id="68" name="Rectangle 67"/>
          <p:cNvSpPr/>
          <p:nvPr/>
        </p:nvSpPr>
        <p:spPr>
          <a:xfrm>
            <a:off x="1116366" y="6248400"/>
            <a:ext cx="6334217" cy="4338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6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Five Principal Factors That </a:t>
            </a:r>
            <a:r>
              <a:rPr lang="en-US" b="1" dirty="0" smtClean="0"/>
              <a:t>SHIFT</a:t>
            </a:r>
            <a:r>
              <a:rPr lang="en-US" dirty="0" smtClean="0"/>
              <a:t> The Supply Curve for a Good or Service</a:t>
            </a:r>
          </a:p>
          <a:p>
            <a:pPr marL="82296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Changes in the input prices</a:t>
            </a:r>
          </a:p>
          <a:p>
            <a:pPr marL="82296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Changes in prices of related goods or services</a:t>
            </a:r>
          </a:p>
          <a:p>
            <a:pPr marL="82296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Changes in technology</a:t>
            </a:r>
          </a:p>
          <a:p>
            <a:pPr marL="82296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Changes in expectations</a:t>
            </a:r>
          </a:p>
          <a:p>
            <a:pPr marL="82296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Changes in the number of producers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</a:t>
            </a:r>
            <a:br>
              <a:rPr lang="en-US" dirty="0"/>
            </a:br>
            <a:r>
              <a:rPr lang="en-US" dirty="0"/>
              <a:t>Module </a:t>
            </a:r>
            <a:r>
              <a:rPr lang="en-US" dirty="0" smtClean="0"/>
              <a:t>6: </a:t>
            </a:r>
            <a:r>
              <a:rPr lang="en-US" dirty="0"/>
              <a:t>Intro To </a:t>
            </a:r>
            <a:r>
              <a:rPr lang="en-US" dirty="0" smtClean="0"/>
              <a:t>Supply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1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</a:t>
            </a:r>
            <a:br>
              <a:rPr lang="en-US" dirty="0"/>
            </a:br>
            <a:r>
              <a:rPr lang="en-US" dirty="0"/>
              <a:t>Module </a:t>
            </a:r>
            <a:r>
              <a:rPr lang="en-US" dirty="0" smtClean="0"/>
              <a:t>6: </a:t>
            </a:r>
            <a:r>
              <a:rPr lang="en-US" dirty="0"/>
              <a:t>Intro To </a:t>
            </a:r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0156" y="1663820"/>
            <a:ext cx="8920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Increases or Decreases in SUPPLY of a Good Causes Shifts in SUPPLY CURVE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3424" y="1663820"/>
            <a:ext cx="86046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" name="Straight Connector 124"/>
          <p:cNvCxnSpPr>
            <a:stCxn id="134" idx="5"/>
            <a:endCxn id="129" idx="6"/>
          </p:cNvCxnSpPr>
          <p:nvPr/>
        </p:nvCxnSpPr>
        <p:spPr>
          <a:xfrm flipV="1">
            <a:off x="996023" y="2845309"/>
            <a:ext cx="2074849" cy="205253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Oval 128"/>
          <p:cNvSpPr/>
          <p:nvPr/>
        </p:nvSpPr>
        <p:spPr>
          <a:xfrm>
            <a:off x="2994672" y="2807209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572984" y="3250355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191984" y="3618775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1768768" y="4010236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1357486" y="4427655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930982" y="4832799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764528" y="4515688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154924" y="4134265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137" name="TextBox 136"/>
          <p:cNvSpPr txBox="1"/>
          <p:nvPr/>
        </p:nvSpPr>
        <p:spPr>
          <a:xfrm>
            <a:off x="1491998" y="3730756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138" name="TextBox 137"/>
          <p:cNvSpPr txBox="1"/>
          <p:nvPr/>
        </p:nvSpPr>
        <p:spPr>
          <a:xfrm>
            <a:off x="1899667" y="3322798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139" name="TextBox 138"/>
          <p:cNvSpPr txBox="1"/>
          <p:nvPr/>
        </p:nvSpPr>
        <p:spPr>
          <a:xfrm>
            <a:off x="2316255" y="2958224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140" name="TextBox 139"/>
          <p:cNvSpPr txBox="1"/>
          <p:nvPr/>
        </p:nvSpPr>
        <p:spPr>
          <a:xfrm>
            <a:off x="2706369" y="2581764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F</a:t>
            </a:r>
            <a:endParaRPr lang="en-US" sz="1400" b="1" dirty="0"/>
          </a:p>
        </p:txBody>
      </p:sp>
      <p:cxnSp>
        <p:nvCxnSpPr>
          <p:cNvPr id="141" name="Straight Connector 140"/>
          <p:cNvCxnSpPr/>
          <p:nvPr/>
        </p:nvCxnSpPr>
        <p:spPr>
          <a:xfrm>
            <a:off x="661694" y="2833843"/>
            <a:ext cx="0" cy="2362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661694" y="5196043"/>
            <a:ext cx="304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553684" y="3647637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544806" y="4066737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535928" y="4459552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535928" y="4857944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553684" y="3270339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544806" y="2856775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996830" y="5061399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1413342" y="5061399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1835030" y="5052521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2194572" y="5052521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2611084" y="5052521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3032772" y="5043643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228600" y="2427875"/>
            <a:ext cx="878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Price ($)</a:t>
            </a:r>
            <a:endParaRPr lang="en-US" sz="1400" i="1" dirty="0"/>
          </a:p>
        </p:txBody>
      </p:sp>
      <p:sp>
        <p:nvSpPr>
          <p:cNvPr id="156" name="TextBox 155"/>
          <p:cNvSpPr txBox="1"/>
          <p:nvPr/>
        </p:nvSpPr>
        <p:spPr>
          <a:xfrm>
            <a:off x="3202928" y="5226905"/>
            <a:ext cx="1507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Qty. Supplied of</a:t>
            </a:r>
          </a:p>
          <a:p>
            <a:r>
              <a:rPr lang="en-US" sz="1400" i="1" dirty="0" smtClean="0"/>
              <a:t>Spatulas (000’s)</a:t>
            </a:r>
            <a:endParaRPr lang="en-US" sz="1400" i="1" dirty="0"/>
          </a:p>
        </p:txBody>
      </p:sp>
      <p:sp>
        <p:nvSpPr>
          <p:cNvPr id="157" name="TextBox 156"/>
          <p:cNvSpPr txBox="1"/>
          <p:nvPr/>
        </p:nvSpPr>
        <p:spPr>
          <a:xfrm>
            <a:off x="280358" y="466957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58" name="TextBox 157"/>
          <p:cNvSpPr txBox="1"/>
          <p:nvPr/>
        </p:nvSpPr>
        <p:spPr>
          <a:xfrm>
            <a:off x="271816" y="427276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59" name="TextBox 158"/>
          <p:cNvSpPr txBox="1"/>
          <p:nvPr/>
        </p:nvSpPr>
        <p:spPr>
          <a:xfrm>
            <a:off x="271816" y="388464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160" name="TextBox 159"/>
          <p:cNvSpPr txBox="1"/>
          <p:nvPr/>
        </p:nvSpPr>
        <p:spPr>
          <a:xfrm>
            <a:off x="262938" y="34789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161" name="TextBox 160"/>
          <p:cNvSpPr txBox="1"/>
          <p:nvPr/>
        </p:nvSpPr>
        <p:spPr>
          <a:xfrm>
            <a:off x="266640" y="30979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162" name="TextBox 161"/>
          <p:cNvSpPr txBox="1"/>
          <p:nvPr/>
        </p:nvSpPr>
        <p:spPr>
          <a:xfrm>
            <a:off x="229308" y="265851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163" name="TextBox 162"/>
          <p:cNvSpPr txBox="1"/>
          <p:nvPr/>
        </p:nvSpPr>
        <p:spPr>
          <a:xfrm>
            <a:off x="790078" y="5286297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95</a:t>
            </a:r>
            <a:endParaRPr lang="en-US" sz="1600" dirty="0"/>
          </a:p>
        </p:txBody>
      </p:sp>
      <p:sp>
        <p:nvSpPr>
          <p:cNvPr id="164" name="TextBox 163"/>
          <p:cNvSpPr txBox="1"/>
          <p:nvPr/>
        </p:nvSpPr>
        <p:spPr>
          <a:xfrm>
            <a:off x="2815668" y="5289999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200</a:t>
            </a:r>
            <a:endParaRPr lang="en-US" sz="1600" dirty="0"/>
          </a:p>
        </p:txBody>
      </p:sp>
      <p:sp>
        <p:nvSpPr>
          <p:cNvPr id="165" name="TextBox 164"/>
          <p:cNvSpPr txBox="1"/>
          <p:nvPr/>
        </p:nvSpPr>
        <p:spPr>
          <a:xfrm>
            <a:off x="2374124" y="5289999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150</a:t>
            </a:r>
            <a:endParaRPr lang="en-US" sz="1600" dirty="0"/>
          </a:p>
        </p:txBody>
      </p:sp>
      <p:sp>
        <p:nvSpPr>
          <p:cNvPr id="166" name="TextBox 165"/>
          <p:cNvSpPr txBox="1"/>
          <p:nvPr/>
        </p:nvSpPr>
        <p:spPr>
          <a:xfrm>
            <a:off x="1984246" y="5289999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125</a:t>
            </a:r>
            <a:endParaRPr lang="en-US" sz="1600" dirty="0"/>
          </a:p>
        </p:txBody>
      </p:sp>
      <p:sp>
        <p:nvSpPr>
          <p:cNvPr id="167" name="TextBox 166"/>
          <p:cNvSpPr txBox="1"/>
          <p:nvPr/>
        </p:nvSpPr>
        <p:spPr>
          <a:xfrm>
            <a:off x="1593850" y="5289999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115</a:t>
            </a:r>
            <a:endParaRPr lang="en-US" sz="1600" dirty="0"/>
          </a:p>
        </p:txBody>
      </p:sp>
      <p:sp>
        <p:nvSpPr>
          <p:cNvPr id="168" name="TextBox 167"/>
          <p:cNvSpPr txBox="1"/>
          <p:nvPr/>
        </p:nvSpPr>
        <p:spPr>
          <a:xfrm>
            <a:off x="1154924" y="5289999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100</a:t>
            </a:r>
            <a:endParaRPr lang="en-US" sz="1600" dirty="0"/>
          </a:p>
        </p:txBody>
      </p:sp>
      <p:cxnSp>
        <p:nvCxnSpPr>
          <p:cNvPr id="171" name="Straight Connector 170"/>
          <p:cNvCxnSpPr>
            <a:stCxn id="177" idx="5"/>
            <a:endCxn id="172" idx="6"/>
          </p:cNvCxnSpPr>
          <p:nvPr/>
        </p:nvCxnSpPr>
        <p:spPr>
          <a:xfrm flipV="1">
            <a:off x="1591569" y="2854345"/>
            <a:ext cx="2074849" cy="205253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Oval 171"/>
          <p:cNvSpPr/>
          <p:nvPr/>
        </p:nvSpPr>
        <p:spPr>
          <a:xfrm>
            <a:off x="3590218" y="2816245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168530" y="3259391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2787530" y="3627811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2364314" y="4019272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1953032" y="4436691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1526528" y="4841835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TextBox 177"/>
          <p:cNvSpPr txBox="1"/>
          <p:nvPr/>
        </p:nvSpPr>
        <p:spPr>
          <a:xfrm>
            <a:off x="2043059" y="437932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B’</a:t>
            </a:r>
            <a:endParaRPr lang="en-US" sz="1400" b="1" dirty="0"/>
          </a:p>
        </p:txBody>
      </p:sp>
      <p:sp>
        <p:nvSpPr>
          <p:cNvPr id="179" name="TextBox 178"/>
          <p:cNvSpPr txBox="1"/>
          <p:nvPr/>
        </p:nvSpPr>
        <p:spPr>
          <a:xfrm>
            <a:off x="2380133" y="397581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C’</a:t>
            </a:r>
            <a:endParaRPr lang="en-US" sz="1400" b="1" dirty="0"/>
          </a:p>
        </p:txBody>
      </p:sp>
      <p:sp>
        <p:nvSpPr>
          <p:cNvPr id="180" name="TextBox 179"/>
          <p:cNvSpPr txBox="1"/>
          <p:nvPr/>
        </p:nvSpPr>
        <p:spPr>
          <a:xfrm>
            <a:off x="2787802" y="3567861"/>
            <a:ext cx="37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D’</a:t>
            </a:r>
            <a:endParaRPr lang="en-US" sz="1400" b="1" dirty="0"/>
          </a:p>
        </p:txBody>
      </p:sp>
      <p:sp>
        <p:nvSpPr>
          <p:cNvPr id="181" name="TextBox 180"/>
          <p:cNvSpPr txBox="1"/>
          <p:nvPr/>
        </p:nvSpPr>
        <p:spPr>
          <a:xfrm>
            <a:off x="3204390" y="3203287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E’</a:t>
            </a:r>
            <a:endParaRPr lang="en-US" sz="1400" b="1" dirty="0"/>
          </a:p>
        </p:txBody>
      </p:sp>
      <p:sp>
        <p:nvSpPr>
          <p:cNvPr id="182" name="TextBox 181"/>
          <p:cNvSpPr txBox="1"/>
          <p:nvPr/>
        </p:nvSpPr>
        <p:spPr>
          <a:xfrm>
            <a:off x="3594504" y="2826827"/>
            <a:ext cx="357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F’</a:t>
            </a:r>
            <a:endParaRPr lang="en-US" sz="1400" b="1" dirty="0"/>
          </a:p>
        </p:txBody>
      </p:sp>
      <p:sp>
        <p:nvSpPr>
          <p:cNvPr id="183" name="TextBox 182"/>
          <p:cNvSpPr txBox="1"/>
          <p:nvPr/>
        </p:nvSpPr>
        <p:spPr>
          <a:xfrm>
            <a:off x="1597327" y="4825783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A’</a:t>
            </a:r>
            <a:endParaRPr lang="en-US" sz="1400" b="1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949560" y="3085127"/>
            <a:ext cx="34710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>
            <a:off x="2532818" y="3476686"/>
            <a:ext cx="34710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>
            <a:off x="2170323" y="3817509"/>
            <a:ext cx="34710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/>
          <p:nvPr/>
        </p:nvCxnSpPr>
        <p:spPr>
          <a:xfrm>
            <a:off x="1907127" y="4134265"/>
            <a:ext cx="34710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>
            <a:off x="1509801" y="4474791"/>
            <a:ext cx="34710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49307" y="5837866"/>
            <a:ext cx="2895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Increase in Supply Curve</a:t>
            </a:r>
            <a:endParaRPr lang="en-US" i="1" dirty="0"/>
          </a:p>
        </p:txBody>
      </p:sp>
      <p:cxnSp>
        <p:nvCxnSpPr>
          <p:cNvPr id="189" name="Straight Connector 188"/>
          <p:cNvCxnSpPr>
            <a:stCxn id="195" idx="5"/>
            <a:endCxn id="190" idx="6"/>
          </p:cNvCxnSpPr>
          <p:nvPr/>
        </p:nvCxnSpPr>
        <p:spPr>
          <a:xfrm flipV="1">
            <a:off x="6251295" y="2836589"/>
            <a:ext cx="2074849" cy="205253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Oval 189"/>
          <p:cNvSpPr/>
          <p:nvPr/>
        </p:nvSpPr>
        <p:spPr>
          <a:xfrm>
            <a:off x="8249944" y="2798489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7828256" y="3241635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7447256" y="3610055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7024040" y="4001516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6612758" y="4418935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6186254" y="4824079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TextBox 195"/>
          <p:cNvSpPr txBox="1"/>
          <p:nvPr/>
        </p:nvSpPr>
        <p:spPr>
          <a:xfrm>
            <a:off x="6275478" y="4684811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197" name="TextBox 196"/>
          <p:cNvSpPr txBox="1"/>
          <p:nvPr/>
        </p:nvSpPr>
        <p:spPr>
          <a:xfrm>
            <a:off x="6712212" y="4389358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198" name="TextBox 197"/>
          <p:cNvSpPr txBox="1"/>
          <p:nvPr/>
        </p:nvSpPr>
        <p:spPr>
          <a:xfrm>
            <a:off x="7071398" y="3971294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199" name="TextBox 198"/>
          <p:cNvSpPr txBox="1"/>
          <p:nvPr/>
        </p:nvSpPr>
        <p:spPr>
          <a:xfrm>
            <a:off x="7473471" y="3624676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200" name="TextBox 199"/>
          <p:cNvSpPr txBox="1"/>
          <p:nvPr/>
        </p:nvSpPr>
        <p:spPr>
          <a:xfrm>
            <a:off x="7892449" y="3269192"/>
            <a:ext cx="320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201" name="TextBox 200"/>
          <p:cNvSpPr txBox="1"/>
          <p:nvPr/>
        </p:nvSpPr>
        <p:spPr>
          <a:xfrm>
            <a:off x="8276151" y="2873209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F</a:t>
            </a:r>
            <a:endParaRPr lang="en-US" sz="1400" b="1" dirty="0"/>
          </a:p>
        </p:txBody>
      </p:sp>
      <p:cxnSp>
        <p:nvCxnSpPr>
          <p:cNvPr id="202" name="Straight Connector 201"/>
          <p:cNvCxnSpPr/>
          <p:nvPr/>
        </p:nvCxnSpPr>
        <p:spPr>
          <a:xfrm>
            <a:off x="5401191" y="2825123"/>
            <a:ext cx="0" cy="2362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5401191" y="5187323"/>
            <a:ext cx="304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5293181" y="3638917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>
            <a:off x="5284303" y="4058017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>
            <a:off x="5275425" y="4450832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5275425" y="4849224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5293181" y="3261619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>
            <a:off x="5284303" y="2848055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>
            <a:off x="5736327" y="5052679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6152839" y="5052679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6574527" y="5043801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6934069" y="5043801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>
            <a:off x="7350581" y="5043801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>
            <a:off x="7772269" y="5034923"/>
            <a:ext cx="0" cy="287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/>
          <p:cNvSpPr txBox="1"/>
          <p:nvPr/>
        </p:nvSpPr>
        <p:spPr>
          <a:xfrm>
            <a:off x="4678661" y="2438400"/>
            <a:ext cx="878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Price ($)</a:t>
            </a:r>
            <a:endParaRPr lang="en-US" sz="1400" i="1" dirty="0"/>
          </a:p>
        </p:txBody>
      </p:sp>
      <p:sp>
        <p:nvSpPr>
          <p:cNvPr id="218" name="TextBox 217"/>
          <p:cNvSpPr txBox="1"/>
          <p:nvPr/>
        </p:nvSpPr>
        <p:spPr>
          <a:xfrm>
            <a:off x="5019855" y="466085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19" name="TextBox 218"/>
          <p:cNvSpPr txBox="1"/>
          <p:nvPr/>
        </p:nvSpPr>
        <p:spPr>
          <a:xfrm>
            <a:off x="5011313" y="426404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220" name="TextBox 219"/>
          <p:cNvSpPr txBox="1"/>
          <p:nvPr/>
        </p:nvSpPr>
        <p:spPr>
          <a:xfrm>
            <a:off x="5011313" y="387592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21" name="TextBox 220"/>
          <p:cNvSpPr txBox="1"/>
          <p:nvPr/>
        </p:nvSpPr>
        <p:spPr>
          <a:xfrm>
            <a:off x="5002435" y="347023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222" name="TextBox 221"/>
          <p:cNvSpPr txBox="1"/>
          <p:nvPr/>
        </p:nvSpPr>
        <p:spPr>
          <a:xfrm>
            <a:off x="5006137" y="308923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223" name="TextBox 222"/>
          <p:cNvSpPr txBox="1"/>
          <p:nvPr/>
        </p:nvSpPr>
        <p:spPr>
          <a:xfrm>
            <a:off x="4968805" y="264979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224" name="TextBox 223"/>
          <p:cNvSpPr txBox="1"/>
          <p:nvPr/>
        </p:nvSpPr>
        <p:spPr>
          <a:xfrm>
            <a:off x="5529575" y="5277577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95</a:t>
            </a:r>
            <a:endParaRPr lang="en-US" sz="1600" dirty="0"/>
          </a:p>
        </p:txBody>
      </p:sp>
      <p:sp>
        <p:nvSpPr>
          <p:cNvPr id="225" name="TextBox 224"/>
          <p:cNvSpPr txBox="1"/>
          <p:nvPr/>
        </p:nvSpPr>
        <p:spPr>
          <a:xfrm>
            <a:off x="7555165" y="5281279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200</a:t>
            </a:r>
            <a:endParaRPr lang="en-US" sz="1600" dirty="0"/>
          </a:p>
        </p:txBody>
      </p:sp>
      <p:sp>
        <p:nvSpPr>
          <p:cNvPr id="226" name="TextBox 225"/>
          <p:cNvSpPr txBox="1"/>
          <p:nvPr/>
        </p:nvSpPr>
        <p:spPr>
          <a:xfrm>
            <a:off x="7113621" y="5281279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150</a:t>
            </a:r>
            <a:endParaRPr lang="en-US" sz="1600" dirty="0"/>
          </a:p>
        </p:txBody>
      </p:sp>
      <p:sp>
        <p:nvSpPr>
          <p:cNvPr id="227" name="TextBox 226"/>
          <p:cNvSpPr txBox="1"/>
          <p:nvPr/>
        </p:nvSpPr>
        <p:spPr>
          <a:xfrm>
            <a:off x="6723743" y="5281279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125</a:t>
            </a:r>
            <a:endParaRPr lang="en-US" sz="1600" dirty="0"/>
          </a:p>
        </p:txBody>
      </p:sp>
      <p:sp>
        <p:nvSpPr>
          <p:cNvPr id="228" name="TextBox 227"/>
          <p:cNvSpPr txBox="1"/>
          <p:nvPr/>
        </p:nvSpPr>
        <p:spPr>
          <a:xfrm>
            <a:off x="6333347" y="5281279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115</a:t>
            </a:r>
            <a:endParaRPr lang="en-US" sz="1600" dirty="0"/>
          </a:p>
        </p:txBody>
      </p:sp>
      <p:sp>
        <p:nvSpPr>
          <p:cNvPr id="229" name="TextBox 228"/>
          <p:cNvSpPr txBox="1"/>
          <p:nvPr/>
        </p:nvSpPr>
        <p:spPr>
          <a:xfrm>
            <a:off x="5894421" y="5281279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100</a:t>
            </a:r>
            <a:endParaRPr lang="en-US" sz="1600" dirty="0"/>
          </a:p>
        </p:txBody>
      </p:sp>
      <p:cxnSp>
        <p:nvCxnSpPr>
          <p:cNvPr id="232" name="Straight Connector 231"/>
          <p:cNvCxnSpPr>
            <a:stCxn id="238" idx="5"/>
            <a:endCxn id="233" idx="6"/>
          </p:cNvCxnSpPr>
          <p:nvPr/>
        </p:nvCxnSpPr>
        <p:spPr>
          <a:xfrm flipV="1">
            <a:off x="5641695" y="2813110"/>
            <a:ext cx="2074849" cy="205253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Oval 232"/>
          <p:cNvSpPr/>
          <p:nvPr/>
        </p:nvSpPr>
        <p:spPr>
          <a:xfrm>
            <a:off x="7640344" y="277501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7218656" y="3218156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6837656" y="3586576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6414440" y="3978037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6003158" y="4395456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5576654" y="48006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TextBox 238"/>
          <p:cNvSpPr txBox="1"/>
          <p:nvPr/>
        </p:nvSpPr>
        <p:spPr>
          <a:xfrm>
            <a:off x="5410200" y="4483489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A’</a:t>
            </a:r>
            <a:endParaRPr lang="en-US" sz="1400" b="1" dirty="0"/>
          </a:p>
        </p:txBody>
      </p:sp>
      <p:sp>
        <p:nvSpPr>
          <p:cNvPr id="240" name="TextBox 239"/>
          <p:cNvSpPr txBox="1"/>
          <p:nvPr/>
        </p:nvSpPr>
        <p:spPr>
          <a:xfrm>
            <a:off x="5800596" y="4102066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B’</a:t>
            </a:r>
            <a:endParaRPr lang="en-US" sz="1400" b="1" dirty="0"/>
          </a:p>
        </p:txBody>
      </p:sp>
      <p:sp>
        <p:nvSpPr>
          <p:cNvPr id="241" name="TextBox 240"/>
          <p:cNvSpPr txBox="1"/>
          <p:nvPr/>
        </p:nvSpPr>
        <p:spPr>
          <a:xfrm>
            <a:off x="6137670" y="369855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C’</a:t>
            </a:r>
            <a:endParaRPr lang="en-US" sz="1400" b="1" dirty="0"/>
          </a:p>
        </p:txBody>
      </p:sp>
      <p:sp>
        <p:nvSpPr>
          <p:cNvPr id="242" name="TextBox 241"/>
          <p:cNvSpPr txBox="1"/>
          <p:nvPr/>
        </p:nvSpPr>
        <p:spPr>
          <a:xfrm>
            <a:off x="6545339" y="3290599"/>
            <a:ext cx="37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D’</a:t>
            </a:r>
            <a:endParaRPr lang="en-US" sz="1400" b="1" dirty="0"/>
          </a:p>
        </p:txBody>
      </p:sp>
      <p:sp>
        <p:nvSpPr>
          <p:cNvPr id="243" name="TextBox 242"/>
          <p:cNvSpPr txBox="1"/>
          <p:nvPr/>
        </p:nvSpPr>
        <p:spPr>
          <a:xfrm>
            <a:off x="6961927" y="2926025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E’</a:t>
            </a:r>
            <a:endParaRPr lang="en-US" sz="1400" b="1" dirty="0"/>
          </a:p>
        </p:txBody>
      </p:sp>
      <p:sp>
        <p:nvSpPr>
          <p:cNvPr id="244" name="TextBox 243"/>
          <p:cNvSpPr txBox="1"/>
          <p:nvPr/>
        </p:nvSpPr>
        <p:spPr>
          <a:xfrm>
            <a:off x="7352041" y="2549565"/>
            <a:ext cx="357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F’</a:t>
            </a:r>
            <a:endParaRPr lang="en-US" sz="1400" b="1" dirty="0"/>
          </a:p>
        </p:txBody>
      </p:sp>
      <p:cxnSp>
        <p:nvCxnSpPr>
          <p:cNvPr id="245" name="Straight Arrow Connector 244"/>
          <p:cNvCxnSpPr/>
          <p:nvPr/>
        </p:nvCxnSpPr>
        <p:spPr>
          <a:xfrm flipH="1">
            <a:off x="7587460" y="3027097"/>
            <a:ext cx="48159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Arrow Connector 245"/>
          <p:cNvCxnSpPr/>
          <p:nvPr/>
        </p:nvCxnSpPr>
        <p:spPr>
          <a:xfrm flipH="1">
            <a:off x="7287367" y="3335591"/>
            <a:ext cx="48159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Arrow Connector 246"/>
          <p:cNvCxnSpPr/>
          <p:nvPr/>
        </p:nvCxnSpPr>
        <p:spPr>
          <a:xfrm flipH="1">
            <a:off x="6830602" y="3808789"/>
            <a:ext cx="48159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Arrow Connector 247"/>
          <p:cNvCxnSpPr/>
          <p:nvPr/>
        </p:nvCxnSpPr>
        <p:spPr>
          <a:xfrm flipH="1">
            <a:off x="6359875" y="4255954"/>
            <a:ext cx="48159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TextBox 248"/>
          <p:cNvSpPr txBox="1"/>
          <p:nvPr/>
        </p:nvSpPr>
        <p:spPr>
          <a:xfrm>
            <a:off x="5366380" y="5848564"/>
            <a:ext cx="2909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Decrease in Supply Curve</a:t>
            </a:r>
            <a:endParaRPr lang="en-US" i="1" dirty="0"/>
          </a:p>
        </p:txBody>
      </p:sp>
      <p:sp>
        <p:nvSpPr>
          <p:cNvPr id="250" name="TextBox 249"/>
          <p:cNvSpPr txBox="1"/>
          <p:nvPr/>
        </p:nvSpPr>
        <p:spPr>
          <a:xfrm>
            <a:off x="8048459" y="5207527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 smtClean="0"/>
              <a:t>Qty. Supplied of</a:t>
            </a:r>
          </a:p>
          <a:p>
            <a:r>
              <a:rPr lang="en-US" sz="900" i="1" dirty="0" smtClean="0"/>
              <a:t>Spatulas (000’s)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273230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</a:t>
            </a:r>
            <a:br>
              <a:rPr lang="en-US" dirty="0"/>
            </a:br>
            <a:r>
              <a:rPr lang="en-US" dirty="0"/>
              <a:t>Module </a:t>
            </a:r>
            <a:r>
              <a:rPr lang="en-US" dirty="0" smtClean="0"/>
              <a:t>6: </a:t>
            </a:r>
            <a:r>
              <a:rPr lang="en-US" dirty="0"/>
              <a:t>Intro To </a:t>
            </a:r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3683" y="1447800"/>
            <a:ext cx="7467600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1.	Changes in Input Prices</a:t>
            </a:r>
          </a:p>
          <a:p>
            <a:pPr marL="0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914400" y="4756631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14400" y="6280631"/>
            <a:ext cx="15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32803" y="4633519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1452964" y="4875756"/>
            <a:ext cx="1080592" cy="12857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356281" y="6230916"/>
            <a:ext cx="13901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Spatulas  </a:t>
            </a:r>
          </a:p>
          <a:p>
            <a:r>
              <a:rPr lang="en-US" sz="1000" dirty="0" smtClean="0"/>
              <a:t>Qty. Supplied (000s)</a:t>
            </a:r>
          </a:p>
          <a:p>
            <a:endParaRPr lang="en-US" sz="10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1909328" y="5061431"/>
            <a:ext cx="314831" cy="132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1604528" y="5523964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289697" y="5899631"/>
            <a:ext cx="31483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900966" y="4875756"/>
            <a:ext cx="1092294" cy="12857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417723" y="4645479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132406"/>
            <a:ext cx="830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make my spatulas I need plastic pellets, black dye, and stainless steel.  These ingredients are called “inputs” in the business world.</a:t>
            </a:r>
          </a:p>
          <a:p>
            <a:endParaRPr lang="en-US" dirty="0"/>
          </a:p>
          <a:p>
            <a:r>
              <a:rPr lang="en-US" dirty="0" smtClean="0"/>
              <a:t>As you could imagine pricing changes in my inputs change my ability to produce and will affect the overall supply of spatulas.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1100" y="4114800"/>
            <a:ext cx="2311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Plastic Pellets Price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843959" y="4650363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S’</a:t>
            </a:r>
            <a:endParaRPr lang="en-US" sz="1200" dirty="0"/>
          </a:p>
        </p:txBody>
      </p:sp>
      <p:cxnSp>
        <p:nvCxnSpPr>
          <p:cNvPr id="64" name="Straight Arrow Connector 63"/>
          <p:cNvCxnSpPr/>
          <p:nvPr/>
        </p:nvCxnSpPr>
        <p:spPr>
          <a:xfrm flipH="1" flipV="1">
            <a:off x="3124199" y="4038600"/>
            <a:ext cx="1" cy="3560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435822" y="4120718"/>
            <a:ext cx="2311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Plastic Pellets Price</a:t>
            </a:r>
            <a:endParaRPr lang="en-US" dirty="0"/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7772399" y="4044531"/>
            <a:ext cx="1" cy="35604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410200" y="4733697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410200" y="6257697"/>
            <a:ext cx="15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728603" y="4610585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cxnSp>
        <p:nvCxnSpPr>
          <p:cNvPr id="75" name="Straight Connector 74"/>
          <p:cNvCxnSpPr/>
          <p:nvPr/>
        </p:nvCxnSpPr>
        <p:spPr>
          <a:xfrm flipH="1">
            <a:off x="5948764" y="4852822"/>
            <a:ext cx="1080592" cy="12857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852081" y="6207982"/>
            <a:ext cx="13901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Spatulas  </a:t>
            </a:r>
          </a:p>
          <a:p>
            <a:r>
              <a:rPr lang="en-US" sz="1000" dirty="0" smtClean="0"/>
              <a:t>Qty. Supplied (000s)</a:t>
            </a:r>
          </a:p>
          <a:p>
            <a:endParaRPr lang="en-US" sz="1000" dirty="0"/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6405128" y="5051767"/>
            <a:ext cx="304801" cy="96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6100328" y="5448183"/>
            <a:ext cx="31483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5810783" y="5715000"/>
            <a:ext cx="29909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5396766" y="4852822"/>
            <a:ext cx="1092294" cy="12857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332701" y="4622545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</a:t>
            </a:r>
            <a:endParaRPr lang="en-US" sz="1200" dirty="0"/>
          </a:p>
        </p:txBody>
      </p:sp>
      <p:sp>
        <p:nvSpPr>
          <p:cNvPr id="82" name="TextBox 81"/>
          <p:cNvSpPr txBox="1"/>
          <p:nvPr/>
        </p:nvSpPr>
        <p:spPr>
          <a:xfrm>
            <a:off x="6852081" y="4643814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S’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7259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</a:t>
            </a:r>
            <a:br>
              <a:rPr lang="en-US" dirty="0"/>
            </a:br>
            <a:r>
              <a:rPr lang="en-US" dirty="0"/>
              <a:t>Module </a:t>
            </a:r>
            <a:r>
              <a:rPr lang="en-US" dirty="0" smtClean="0"/>
              <a:t>6: </a:t>
            </a:r>
            <a:r>
              <a:rPr lang="en-US" dirty="0"/>
              <a:t>Intro To </a:t>
            </a:r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3682" y="1447800"/>
            <a:ext cx="8326917" cy="533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200" b="1" dirty="0" smtClean="0"/>
              <a:t>2(a)	</a:t>
            </a:r>
            <a:r>
              <a:rPr lang="en-US" sz="3200" b="1" dirty="0" smtClean="0"/>
              <a:t>Changes </a:t>
            </a:r>
            <a:r>
              <a:rPr lang="en-US" sz="3200" b="1" dirty="0" smtClean="0"/>
              <a:t>in </a:t>
            </a:r>
            <a:r>
              <a:rPr lang="en-US" sz="3200" b="1" dirty="0" smtClean="0"/>
              <a:t>the Prices of Related Goods or Services</a:t>
            </a:r>
            <a:endParaRPr lang="en-US" sz="3200" dirty="0" smtClean="0"/>
          </a:p>
          <a:p>
            <a:pPr marL="365760" lvl="1" indent="0">
              <a:buNone/>
            </a:pP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888506" y="4649442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88506" y="6173442"/>
            <a:ext cx="15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06909" y="4526330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</a:rPr>
              <a:t>Price ($)</a:t>
            </a:r>
            <a:endParaRPr lang="en-US" sz="1000" dirty="0">
              <a:solidFill>
                <a:prstClr val="black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1427070" y="4768567"/>
            <a:ext cx="1080592" cy="12857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330387" y="6123727"/>
            <a:ext cx="13901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</a:rPr>
              <a:t>Spatulas  </a:t>
            </a:r>
          </a:p>
          <a:p>
            <a:r>
              <a:rPr lang="en-US" sz="1000" dirty="0" smtClean="0">
                <a:solidFill>
                  <a:prstClr val="black"/>
                </a:solidFill>
              </a:rPr>
              <a:t>Qty. Supplied (000s)</a:t>
            </a:r>
          </a:p>
          <a:p>
            <a:endParaRPr lang="en-US" sz="1000" dirty="0">
              <a:solidFill>
                <a:prstClr val="black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1883434" y="4954242"/>
            <a:ext cx="314831" cy="132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1578634" y="5416775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263803" y="5792442"/>
            <a:ext cx="31483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875072" y="4768567"/>
            <a:ext cx="1092294" cy="12857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391829" y="4538290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S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012" y="3991335"/>
            <a:ext cx="2836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Price of Spoon Strainers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818065" y="4543174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S’</a:t>
            </a:r>
            <a:endParaRPr lang="en-US" sz="1200" dirty="0">
              <a:solidFill>
                <a:prstClr val="black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H="1" flipV="1">
            <a:off x="3161978" y="3918811"/>
            <a:ext cx="1" cy="3560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8077200" y="3918811"/>
            <a:ext cx="1" cy="35604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384306" y="4626508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384306" y="6150508"/>
            <a:ext cx="15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702709" y="4503396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</a:rPr>
              <a:t>Price ($)</a:t>
            </a:r>
            <a:endParaRPr lang="en-US" sz="1000" dirty="0">
              <a:solidFill>
                <a:prstClr val="black"/>
              </a:solidFill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H="1">
            <a:off x="5922870" y="4745633"/>
            <a:ext cx="1080592" cy="12857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826187" y="6100793"/>
            <a:ext cx="13901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</a:rPr>
              <a:t>Spatulas  </a:t>
            </a:r>
          </a:p>
          <a:p>
            <a:r>
              <a:rPr lang="en-US" sz="1000" dirty="0" smtClean="0">
                <a:solidFill>
                  <a:prstClr val="black"/>
                </a:solidFill>
              </a:rPr>
              <a:t>Qty. Supplied (000s)</a:t>
            </a:r>
          </a:p>
          <a:p>
            <a:endParaRPr lang="en-US" sz="1000" dirty="0">
              <a:solidFill>
                <a:prstClr val="black"/>
              </a:solidFill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6379234" y="4944578"/>
            <a:ext cx="304801" cy="96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6074434" y="5340994"/>
            <a:ext cx="31483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5784889" y="5607811"/>
            <a:ext cx="29909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5370872" y="4745633"/>
            <a:ext cx="1092294" cy="12857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306807" y="4515356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S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26187" y="4536625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S’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50274" y="1752600"/>
            <a:ext cx="3512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“The Case of Substitute Goods”</a:t>
            </a:r>
            <a:endParaRPr lang="en-US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2860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a manufacturer, I supply more than just spatulas to the market.  I also produce spoon strainers using the same exact inputs.  Let us see how the market for spoon strainers affects my supply of spatulas.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28164" y="3975085"/>
            <a:ext cx="2836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Price of Spoon Strainers 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34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</a:t>
            </a:r>
            <a:br>
              <a:rPr lang="en-US" dirty="0"/>
            </a:br>
            <a:r>
              <a:rPr lang="en-US" dirty="0"/>
              <a:t>Module </a:t>
            </a:r>
            <a:r>
              <a:rPr lang="en-US" dirty="0" smtClean="0"/>
              <a:t>6: </a:t>
            </a:r>
            <a:r>
              <a:rPr lang="en-US" dirty="0"/>
              <a:t>Intro To </a:t>
            </a:r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3682" y="1447800"/>
            <a:ext cx="8326917" cy="533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200" b="1" dirty="0" smtClean="0"/>
              <a:t>2(b)	</a:t>
            </a:r>
            <a:r>
              <a:rPr lang="en-US" sz="3200" b="1" dirty="0" smtClean="0"/>
              <a:t>Changes </a:t>
            </a:r>
            <a:r>
              <a:rPr lang="en-US" sz="3200" b="1" dirty="0" smtClean="0"/>
              <a:t>in </a:t>
            </a:r>
            <a:r>
              <a:rPr lang="en-US" sz="3200" b="1" dirty="0" smtClean="0"/>
              <a:t>the Prices of Related Goods or Services</a:t>
            </a:r>
            <a:endParaRPr lang="en-US" sz="3200" dirty="0" smtClean="0"/>
          </a:p>
          <a:p>
            <a:pPr marL="365760" lvl="1" indent="0">
              <a:buNone/>
            </a:pP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5778595" y="4649442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778595" y="6173442"/>
            <a:ext cx="15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096998" y="4526330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</a:rPr>
              <a:t>Price ($)</a:t>
            </a:r>
            <a:endParaRPr lang="en-US" sz="1000" dirty="0">
              <a:solidFill>
                <a:prstClr val="black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6317159" y="4768567"/>
            <a:ext cx="1080592" cy="12857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220476" y="6123727"/>
            <a:ext cx="13901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</a:rPr>
              <a:t>Spatulas  </a:t>
            </a:r>
          </a:p>
          <a:p>
            <a:r>
              <a:rPr lang="en-US" sz="1000" dirty="0" smtClean="0">
                <a:solidFill>
                  <a:prstClr val="black"/>
                </a:solidFill>
              </a:rPr>
              <a:t>Qty. Supplied (000s)</a:t>
            </a:r>
          </a:p>
          <a:p>
            <a:endParaRPr lang="en-US" sz="1000" dirty="0">
              <a:solidFill>
                <a:prstClr val="black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6773523" y="4954242"/>
            <a:ext cx="314831" cy="132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468723" y="5416775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53892" y="5792442"/>
            <a:ext cx="31483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765161" y="4768567"/>
            <a:ext cx="1092294" cy="12857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281918" y="4538290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S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012" y="3991335"/>
            <a:ext cx="3541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Price of Sheets of Molded Resin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708154" y="4543174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S’</a:t>
            </a:r>
            <a:endParaRPr lang="en-US" sz="1200" dirty="0">
              <a:solidFill>
                <a:prstClr val="black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H="1" flipV="1">
            <a:off x="3886200" y="3918811"/>
            <a:ext cx="1" cy="3560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8490010" y="3932951"/>
            <a:ext cx="1" cy="35604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220723" y="1756299"/>
            <a:ext cx="4158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B0F0"/>
                </a:solidFill>
              </a:rPr>
              <a:t>“The Case of </a:t>
            </a:r>
            <a:r>
              <a:rPr lang="en-US" i="1" dirty="0" smtClean="0">
                <a:solidFill>
                  <a:srgbClr val="00B0F0"/>
                </a:solidFill>
              </a:rPr>
              <a:t>Complementary </a:t>
            </a:r>
            <a:r>
              <a:rPr lang="en-US" i="1" dirty="0" smtClean="0">
                <a:solidFill>
                  <a:srgbClr val="00B0F0"/>
                </a:solidFill>
              </a:rPr>
              <a:t>Goods”</a:t>
            </a:r>
            <a:endParaRPr lang="en-US" i="1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2860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a manufacturer, I also supply the </a:t>
            </a:r>
            <a:r>
              <a:rPr lang="en-US" i="1" dirty="0" smtClean="0"/>
              <a:t>complementary good </a:t>
            </a:r>
            <a:r>
              <a:rPr lang="en-US" dirty="0" smtClean="0"/>
              <a:t>of sheets of molded resin as a byproduct of my manufacturing process.  Let us see how the market for sheets of molded resin affect my supply of spatulas.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957748" y="3996576"/>
            <a:ext cx="3541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Price of Sheets of Molded Resin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105921" y="4658588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105921" y="6182588"/>
            <a:ext cx="15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24324" y="4535476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</a:rPr>
              <a:t>Price ($)</a:t>
            </a:r>
            <a:endParaRPr lang="en-US" sz="1000" dirty="0">
              <a:solidFill>
                <a:prstClr val="black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1644485" y="4777713"/>
            <a:ext cx="1080592" cy="12857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684280" y="6034960"/>
            <a:ext cx="13901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</a:rPr>
              <a:t>Spatulas  </a:t>
            </a:r>
          </a:p>
          <a:p>
            <a:r>
              <a:rPr lang="en-US" sz="1000" dirty="0" smtClean="0">
                <a:solidFill>
                  <a:prstClr val="black"/>
                </a:solidFill>
              </a:rPr>
              <a:t>Qty. Supplied (000s)</a:t>
            </a:r>
          </a:p>
          <a:p>
            <a:endParaRPr lang="en-US" sz="1000" dirty="0">
              <a:solidFill>
                <a:prstClr val="black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2100849" y="4976658"/>
            <a:ext cx="304801" cy="96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796049" y="5373074"/>
            <a:ext cx="31483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506504" y="5639891"/>
            <a:ext cx="29909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1092487" y="4777713"/>
            <a:ext cx="1092294" cy="12857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028422" y="4547436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S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547802" y="4568705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S’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05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</a:t>
            </a:r>
            <a:br>
              <a:rPr lang="en-US" dirty="0"/>
            </a:br>
            <a:r>
              <a:rPr lang="en-US" dirty="0"/>
              <a:t>Module </a:t>
            </a:r>
            <a:r>
              <a:rPr lang="en-US" dirty="0" smtClean="0"/>
              <a:t>6: </a:t>
            </a:r>
            <a:r>
              <a:rPr lang="en-US" dirty="0"/>
              <a:t>Intro To </a:t>
            </a:r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3683" y="1447800"/>
            <a:ext cx="7467600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3.	</a:t>
            </a:r>
            <a:r>
              <a:rPr lang="en-US" b="1" dirty="0" smtClean="0"/>
              <a:t>Changes </a:t>
            </a:r>
            <a:r>
              <a:rPr lang="en-US" b="1" dirty="0" smtClean="0"/>
              <a:t>in </a:t>
            </a:r>
            <a:r>
              <a:rPr lang="en-US" b="1" dirty="0" smtClean="0"/>
              <a:t>Technology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5662188" y="4724397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662188" y="6248397"/>
            <a:ext cx="15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980591" y="4601285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6200752" y="4843522"/>
            <a:ext cx="1080592" cy="12857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104069" y="6198682"/>
            <a:ext cx="13901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Spatulas  </a:t>
            </a:r>
          </a:p>
          <a:p>
            <a:r>
              <a:rPr lang="en-US" sz="1000" dirty="0" smtClean="0"/>
              <a:t>Qty. Supplied (000s)</a:t>
            </a:r>
          </a:p>
          <a:p>
            <a:endParaRPr lang="en-US" sz="10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6657116" y="5029197"/>
            <a:ext cx="314831" cy="132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352316" y="549173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037485" y="5867397"/>
            <a:ext cx="31483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648754" y="4843522"/>
            <a:ext cx="1092294" cy="12857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165511" y="4613245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132406"/>
            <a:ext cx="830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Any changes in technology, help me to reduce my inputs yet still let me to produce at the same level of output.  </a:t>
            </a:r>
            <a:r>
              <a:rPr lang="en-US" dirty="0" err="1" smtClean="0"/>
              <a:t>Threfore</a:t>
            </a:r>
            <a:r>
              <a:rPr lang="en-US" dirty="0" smtClean="0"/>
              <a:t>, I can increase my production capacity without additional cost.  This causes my supply of spatulas to increase and results in the </a:t>
            </a:r>
            <a:r>
              <a:rPr lang="en-US" i="1" dirty="0" smtClean="0"/>
              <a:t>supply curve shifting to the right</a:t>
            </a:r>
            <a:r>
              <a:rPr lang="en-US" dirty="0" smtClean="0"/>
              <a:t>.  I am more willing to supply spatulas at any given price.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10047" y="4025330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591747" y="4618129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S’</a:t>
            </a:r>
            <a:endParaRPr lang="en-US" sz="1200" dirty="0"/>
          </a:p>
        </p:txBody>
      </p:sp>
      <p:cxnSp>
        <p:nvCxnSpPr>
          <p:cNvPr id="64" name="Straight Arrow Connector 63"/>
          <p:cNvCxnSpPr/>
          <p:nvPr/>
        </p:nvCxnSpPr>
        <p:spPr>
          <a:xfrm flipH="1" flipV="1">
            <a:off x="2706706" y="3969058"/>
            <a:ext cx="1" cy="3560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962855" y="3962399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7355815" y="3936983"/>
            <a:ext cx="1" cy="35604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508177" y="6129272"/>
            <a:ext cx="13901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Spatulas  </a:t>
            </a:r>
          </a:p>
          <a:p>
            <a:r>
              <a:rPr lang="en-US" sz="1000" dirty="0" smtClean="0"/>
              <a:t>Qty. Supplied (000s)</a:t>
            </a:r>
          </a:p>
          <a:p>
            <a:endParaRPr lang="en-US" sz="10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1066296" y="4674682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066296" y="6198682"/>
            <a:ext cx="15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84699" y="4551570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1604860" y="4793807"/>
            <a:ext cx="1080592" cy="12857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2061224" y="4992752"/>
            <a:ext cx="304801" cy="96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756424" y="5389168"/>
            <a:ext cx="31483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466879" y="5655985"/>
            <a:ext cx="29909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1052862" y="4793807"/>
            <a:ext cx="1092294" cy="12857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988797" y="4563530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2508177" y="4584799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S’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2701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</a:t>
            </a:r>
            <a:br>
              <a:rPr lang="en-US" dirty="0"/>
            </a:br>
            <a:r>
              <a:rPr lang="en-US" dirty="0"/>
              <a:t>Module </a:t>
            </a:r>
            <a:r>
              <a:rPr lang="en-US" dirty="0" smtClean="0"/>
              <a:t>6: </a:t>
            </a:r>
            <a:r>
              <a:rPr lang="en-US" dirty="0"/>
              <a:t>Intro To </a:t>
            </a:r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3683" y="1447800"/>
            <a:ext cx="7467600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4.	Changes </a:t>
            </a:r>
            <a:r>
              <a:rPr lang="en-US" b="1" dirty="0" smtClean="0"/>
              <a:t>in </a:t>
            </a:r>
            <a:r>
              <a:rPr lang="en-US" b="1" dirty="0" smtClean="0"/>
              <a:t>Expectations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914400" y="4756631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14400" y="6280631"/>
            <a:ext cx="15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32803" y="4633519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1452964" y="4875756"/>
            <a:ext cx="1080592" cy="12857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356281" y="6230916"/>
            <a:ext cx="13901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Spatulas  </a:t>
            </a:r>
          </a:p>
          <a:p>
            <a:r>
              <a:rPr lang="en-US" sz="1000" dirty="0" smtClean="0"/>
              <a:t>Qty. Supplied (000s)</a:t>
            </a:r>
          </a:p>
          <a:p>
            <a:endParaRPr lang="en-US" sz="10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1909328" y="5061431"/>
            <a:ext cx="314831" cy="132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1604528" y="5523964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289697" y="5899631"/>
            <a:ext cx="31483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900966" y="4875756"/>
            <a:ext cx="1092294" cy="12857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417723" y="4645479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17261" y="3646957"/>
            <a:ext cx="34291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Anticipated Increase </a:t>
            </a:r>
            <a:r>
              <a:rPr lang="en-US" dirty="0" smtClean="0"/>
              <a:t>in Price</a:t>
            </a:r>
          </a:p>
          <a:p>
            <a:pPr algn="ctr"/>
            <a:r>
              <a:rPr lang="en-US" dirty="0" smtClean="0"/>
              <a:t>of spatulas in the near future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843959" y="4650363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S’</a:t>
            </a:r>
            <a:endParaRPr lang="en-US" sz="1200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8399882" y="3761511"/>
            <a:ext cx="18494" cy="49268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3746405" y="3781486"/>
            <a:ext cx="2" cy="46313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410200" y="4733697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410200" y="6257697"/>
            <a:ext cx="15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728603" y="4610585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cxnSp>
        <p:nvCxnSpPr>
          <p:cNvPr id="75" name="Straight Connector 74"/>
          <p:cNvCxnSpPr/>
          <p:nvPr/>
        </p:nvCxnSpPr>
        <p:spPr>
          <a:xfrm flipH="1">
            <a:off x="5948764" y="4852822"/>
            <a:ext cx="1080592" cy="12857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852081" y="6207982"/>
            <a:ext cx="13901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Spatulas  </a:t>
            </a:r>
          </a:p>
          <a:p>
            <a:r>
              <a:rPr lang="en-US" sz="1000" dirty="0" smtClean="0"/>
              <a:t>Qty. Supplied (000s)</a:t>
            </a:r>
          </a:p>
          <a:p>
            <a:endParaRPr lang="en-US" sz="1000" dirty="0"/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6405128" y="5051767"/>
            <a:ext cx="304801" cy="96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6100328" y="5448183"/>
            <a:ext cx="31483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5810783" y="5715000"/>
            <a:ext cx="29909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5396766" y="4852822"/>
            <a:ext cx="1092294" cy="12857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332701" y="4622545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</a:t>
            </a:r>
            <a:endParaRPr lang="en-US" sz="1200" dirty="0"/>
          </a:p>
        </p:txBody>
      </p:sp>
      <p:sp>
        <p:nvSpPr>
          <p:cNvPr id="82" name="TextBox 81"/>
          <p:cNvSpPr txBox="1"/>
          <p:nvPr/>
        </p:nvSpPr>
        <p:spPr>
          <a:xfrm>
            <a:off x="6852081" y="4643814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S’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4969999" y="3658626"/>
            <a:ext cx="34291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Anticipated Reduction </a:t>
            </a:r>
            <a:r>
              <a:rPr lang="en-US" dirty="0" smtClean="0"/>
              <a:t>in Price</a:t>
            </a:r>
          </a:p>
          <a:p>
            <a:pPr algn="ctr"/>
            <a:r>
              <a:rPr lang="en-US" dirty="0" smtClean="0"/>
              <a:t>of spatulas in the near future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2803" y="1981200"/>
            <a:ext cx="8327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I </a:t>
            </a:r>
            <a:r>
              <a:rPr lang="en-US" i="1" dirty="0" smtClean="0"/>
              <a:t>anticipate a price increase </a:t>
            </a:r>
            <a:r>
              <a:rPr lang="en-US" dirty="0" smtClean="0"/>
              <a:t>of spatulas in the near future, I will idle some</a:t>
            </a:r>
          </a:p>
          <a:p>
            <a:r>
              <a:rPr lang="en-US" dirty="0" smtClean="0"/>
              <a:t>manufacturing capacity now in anticipation of the future downturn.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33432" y="2779931"/>
            <a:ext cx="84577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Likewise, if I </a:t>
            </a:r>
            <a:r>
              <a:rPr lang="en-US" i="1" dirty="0" smtClean="0"/>
              <a:t>anticipate a price decrease </a:t>
            </a:r>
            <a:r>
              <a:rPr lang="en-US" dirty="0" smtClean="0"/>
              <a:t>of spatulas in the near future, I will </a:t>
            </a:r>
          </a:p>
          <a:p>
            <a:r>
              <a:rPr lang="en-US" dirty="0" smtClean="0"/>
              <a:t>re-start idle manufacturing capacity now in anticipation of the future upturn.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58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</a:t>
            </a:r>
            <a:br>
              <a:rPr lang="en-US" dirty="0"/>
            </a:br>
            <a:r>
              <a:rPr lang="en-US" dirty="0"/>
              <a:t>Module </a:t>
            </a:r>
            <a:r>
              <a:rPr lang="en-US" dirty="0" smtClean="0"/>
              <a:t>6: </a:t>
            </a:r>
            <a:r>
              <a:rPr lang="en-US" dirty="0"/>
              <a:t>Intro To </a:t>
            </a:r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3683" y="1447800"/>
            <a:ext cx="7467600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5.	</a:t>
            </a:r>
            <a:r>
              <a:rPr lang="en-US" b="1" dirty="0" smtClean="0"/>
              <a:t>Changes </a:t>
            </a:r>
            <a:r>
              <a:rPr lang="en-US" b="1" dirty="0" smtClean="0"/>
              <a:t>in </a:t>
            </a:r>
            <a:r>
              <a:rPr lang="en-US" b="1" dirty="0" smtClean="0"/>
              <a:t>Number of Producers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914400" y="4756631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14400" y="6280631"/>
            <a:ext cx="15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32803" y="4633519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1452964" y="4875756"/>
            <a:ext cx="1080592" cy="12857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356281" y="6230916"/>
            <a:ext cx="13901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Spatulas  </a:t>
            </a:r>
          </a:p>
          <a:p>
            <a:r>
              <a:rPr lang="en-US" sz="1000" dirty="0" smtClean="0"/>
              <a:t>Qty. Supplied (000s)</a:t>
            </a:r>
          </a:p>
          <a:p>
            <a:endParaRPr lang="en-US" sz="10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1909328" y="5061431"/>
            <a:ext cx="314831" cy="132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1604528" y="5523964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289697" y="5899631"/>
            <a:ext cx="31483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900966" y="4875756"/>
            <a:ext cx="1092294" cy="12857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417723" y="4645479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17261" y="3646957"/>
            <a:ext cx="34291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Anticipated Increase </a:t>
            </a:r>
            <a:r>
              <a:rPr lang="en-US" dirty="0" smtClean="0"/>
              <a:t>in Price</a:t>
            </a:r>
          </a:p>
          <a:p>
            <a:pPr algn="ctr"/>
            <a:r>
              <a:rPr lang="en-US" dirty="0" smtClean="0"/>
              <a:t>of spatulas in the near future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843959" y="4650363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S’</a:t>
            </a:r>
            <a:endParaRPr lang="en-US" sz="1200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8399882" y="3761511"/>
            <a:ext cx="18494" cy="49268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3746405" y="3781486"/>
            <a:ext cx="2" cy="46313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410200" y="4733697"/>
            <a:ext cx="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410200" y="6257697"/>
            <a:ext cx="15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728603" y="4610585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Price ($)</a:t>
            </a:r>
            <a:endParaRPr lang="en-US" sz="1000" dirty="0"/>
          </a:p>
        </p:txBody>
      </p:sp>
      <p:cxnSp>
        <p:nvCxnSpPr>
          <p:cNvPr id="75" name="Straight Connector 74"/>
          <p:cNvCxnSpPr/>
          <p:nvPr/>
        </p:nvCxnSpPr>
        <p:spPr>
          <a:xfrm flipH="1">
            <a:off x="5948764" y="4852822"/>
            <a:ext cx="1080592" cy="12857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852081" y="6207982"/>
            <a:ext cx="13901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Spatulas  </a:t>
            </a:r>
          </a:p>
          <a:p>
            <a:r>
              <a:rPr lang="en-US" sz="1000" dirty="0" smtClean="0"/>
              <a:t>Qty. Supplied (000s)</a:t>
            </a:r>
          </a:p>
          <a:p>
            <a:endParaRPr lang="en-US" sz="1000" dirty="0"/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6405128" y="5051767"/>
            <a:ext cx="304801" cy="96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6100328" y="5448183"/>
            <a:ext cx="31483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5810783" y="5715000"/>
            <a:ext cx="29909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5396766" y="4852822"/>
            <a:ext cx="1092294" cy="12857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332701" y="4622545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</a:t>
            </a:r>
            <a:endParaRPr lang="en-US" sz="1200" dirty="0"/>
          </a:p>
        </p:txBody>
      </p:sp>
      <p:sp>
        <p:nvSpPr>
          <p:cNvPr id="82" name="TextBox 81"/>
          <p:cNvSpPr txBox="1"/>
          <p:nvPr/>
        </p:nvSpPr>
        <p:spPr>
          <a:xfrm>
            <a:off x="6852081" y="4643814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S’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4969999" y="3658626"/>
            <a:ext cx="34291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Anticipated Reduction </a:t>
            </a:r>
            <a:r>
              <a:rPr lang="en-US" dirty="0" smtClean="0"/>
              <a:t>in Price</a:t>
            </a:r>
          </a:p>
          <a:p>
            <a:pPr algn="ctr"/>
            <a:r>
              <a:rPr lang="en-US" dirty="0" smtClean="0"/>
              <a:t>of spatulas in the near future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2803" y="1981200"/>
            <a:ext cx="8327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I </a:t>
            </a:r>
            <a:r>
              <a:rPr lang="en-US" i="1" dirty="0" smtClean="0"/>
              <a:t>anticipate a price increase </a:t>
            </a:r>
            <a:r>
              <a:rPr lang="en-US" dirty="0" smtClean="0"/>
              <a:t>of spatulas in the near future, I will idle some</a:t>
            </a:r>
          </a:p>
          <a:p>
            <a:r>
              <a:rPr lang="en-US" dirty="0" smtClean="0"/>
              <a:t>manufacturing capacity now in anticipation of the future downturn.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33432" y="2779931"/>
            <a:ext cx="84577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Likewise, if I </a:t>
            </a:r>
            <a:r>
              <a:rPr lang="en-US" i="1" dirty="0" smtClean="0"/>
              <a:t>anticipate a price decrease </a:t>
            </a:r>
            <a:r>
              <a:rPr lang="en-US" dirty="0" smtClean="0"/>
              <a:t>of spatulas in the near future, I will </a:t>
            </a:r>
          </a:p>
          <a:p>
            <a:r>
              <a:rPr lang="en-US" dirty="0" smtClean="0"/>
              <a:t>re-start idle manufacturing capacity now in anticipation of the future upturn.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38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</a:t>
            </a:r>
            <a:br>
              <a:rPr lang="en-US" dirty="0"/>
            </a:br>
            <a:r>
              <a:rPr lang="en-US" dirty="0"/>
              <a:t>Module </a:t>
            </a:r>
            <a:r>
              <a:rPr lang="en-US" dirty="0" smtClean="0"/>
              <a:t>6: </a:t>
            </a:r>
            <a:r>
              <a:rPr lang="en-US" dirty="0"/>
              <a:t>Intro To </a:t>
            </a:r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7467600" cy="533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~Supply Summary~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362200"/>
            <a:ext cx="7010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Variable			A Change in that Variable</a:t>
            </a:r>
            <a:endParaRPr lang="en-US" b="1" u="sng" dirty="0"/>
          </a:p>
          <a:p>
            <a:r>
              <a:rPr lang="en-US" dirty="0" smtClean="0"/>
              <a:t>Price of the good itself 	Represents a movement 					along the supply curve</a:t>
            </a:r>
          </a:p>
          <a:p>
            <a:endParaRPr lang="en-US" dirty="0"/>
          </a:p>
          <a:p>
            <a:r>
              <a:rPr lang="en-US" dirty="0" smtClean="0"/>
              <a:t>Input Prices	….	Shifts the Supply Curve</a:t>
            </a:r>
          </a:p>
          <a:p>
            <a:endParaRPr lang="en-US" dirty="0"/>
          </a:p>
          <a:p>
            <a:r>
              <a:rPr lang="en-US" dirty="0" smtClean="0"/>
              <a:t>Technology	….	Shifts the Supply Curve</a:t>
            </a:r>
          </a:p>
          <a:p>
            <a:endParaRPr lang="en-US" dirty="0"/>
          </a:p>
          <a:p>
            <a:r>
              <a:rPr lang="en-US" dirty="0" smtClean="0"/>
              <a:t>Expectations	…..	Shifts the Supply Curve</a:t>
            </a:r>
          </a:p>
          <a:p>
            <a:endParaRPr lang="en-US" dirty="0"/>
          </a:p>
          <a:p>
            <a:r>
              <a:rPr lang="en-US" dirty="0" smtClean="0"/>
              <a:t>Number of Sellers  ….	Shifts the Supply Curve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7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Models in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Why Use Models</a:t>
            </a:r>
          </a:p>
          <a:p>
            <a:pPr lvl="1"/>
            <a:r>
              <a:rPr lang="en-US" dirty="0" smtClean="0"/>
              <a:t>To Answer Questions!</a:t>
            </a:r>
          </a:p>
          <a:p>
            <a:pPr lvl="1"/>
            <a:r>
              <a:rPr lang="en-US" dirty="0" smtClean="0"/>
              <a:t>To Evaluate Policy</a:t>
            </a:r>
          </a:p>
          <a:p>
            <a:endParaRPr lang="en-US" dirty="0"/>
          </a:p>
          <a:p>
            <a:r>
              <a:rPr lang="en-US" dirty="0" smtClean="0"/>
              <a:t>Characteristics of Models</a:t>
            </a:r>
          </a:p>
          <a:p>
            <a:pPr lvl="1"/>
            <a:r>
              <a:rPr lang="en-US" dirty="0" smtClean="0"/>
              <a:t>A Question</a:t>
            </a:r>
          </a:p>
          <a:p>
            <a:pPr lvl="1"/>
            <a:r>
              <a:rPr lang="en-US" dirty="0" smtClean="0"/>
              <a:t>Simplification and Abstraction</a:t>
            </a:r>
          </a:p>
          <a:p>
            <a:pPr lvl="2"/>
            <a:r>
              <a:rPr lang="en-US" dirty="0" smtClean="0"/>
              <a:t>Think “wind tunnel” for aerospace engineers</a:t>
            </a:r>
          </a:p>
          <a:p>
            <a:pPr lvl="1"/>
            <a:r>
              <a:rPr lang="en-US" dirty="0" smtClean="0"/>
              <a:t>Assumptions about Economic Behavior</a:t>
            </a:r>
          </a:p>
          <a:p>
            <a:pPr lvl="2"/>
            <a:r>
              <a:rPr lang="en-US" b="1" dirty="0" smtClean="0"/>
              <a:t>Ceteris Paribus </a:t>
            </a:r>
            <a:r>
              <a:rPr lang="en-US" dirty="0" smtClean="0"/>
              <a:t>(all relevant factors stay the same)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Ways to Express Models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Graphs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Words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Equations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16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Is Not Judging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48737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Positive Economics</a:t>
            </a:r>
          </a:p>
          <a:p>
            <a:pPr lvl="1"/>
            <a:r>
              <a:rPr lang="en-US" dirty="0" smtClean="0"/>
              <a:t>Not “good” or “bad” economics…just analysis</a:t>
            </a:r>
          </a:p>
          <a:p>
            <a:pPr lvl="1"/>
            <a:r>
              <a:rPr lang="en-US" dirty="0" smtClean="0"/>
              <a:t>Does a cut in taxes lead to an increase in employment?</a:t>
            </a:r>
          </a:p>
          <a:p>
            <a:pPr lvl="1"/>
            <a:r>
              <a:rPr lang="en-US" dirty="0" smtClean="0"/>
              <a:t>What would be the effect of a carbon emissions tax?</a:t>
            </a:r>
          </a:p>
          <a:p>
            <a:pPr lvl="1"/>
            <a:r>
              <a:rPr lang="en-US" dirty="0" smtClean="0"/>
              <a:t>Does not judge whether or not a policy is effective.</a:t>
            </a:r>
          </a:p>
          <a:p>
            <a:r>
              <a:rPr lang="en-US" dirty="0" smtClean="0"/>
              <a:t>Normative Economics</a:t>
            </a:r>
          </a:p>
          <a:p>
            <a:pPr lvl="1"/>
            <a:r>
              <a:rPr lang="en-US" dirty="0" smtClean="0"/>
              <a:t>Assessments or Judgment of what we should do</a:t>
            </a:r>
          </a:p>
          <a:p>
            <a:pPr lvl="1"/>
            <a:r>
              <a:rPr lang="en-US" dirty="0" smtClean="0"/>
              <a:t>Not just </a:t>
            </a:r>
            <a:r>
              <a:rPr lang="en-US" b="1" u="sng" dirty="0" smtClean="0"/>
              <a:t>one</a:t>
            </a:r>
            <a:r>
              <a:rPr lang="en-US" dirty="0" smtClean="0"/>
              <a:t> answer for normative economics</a:t>
            </a:r>
          </a:p>
          <a:p>
            <a:pPr lvl="2"/>
            <a:r>
              <a:rPr lang="en-US" dirty="0" smtClean="0"/>
              <a:t>Depends on your point of view, i.e. business vs environmentalists</a:t>
            </a:r>
          </a:p>
          <a:p>
            <a:pPr lvl="1"/>
            <a:r>
              <a:rPr lang="en-US" dirty="0" smtClean="0"/>
              <a:t>Goals must be clearly stated ahead of time</a:t>
            </a:r>
          </a:p>
          <a:p>
            <a:pPr lvl="2"/>
            <a:r>
              <a:rPr lang="en-US" dirty="0" smtClean="0"/>
              <a:t>Productive Efficiency (produce at a minimal cost)</a:t>
            </a:r>
          </a:p>
          <a:p>
            <a:pPr lvl="2"/>
            <a:r>
              <a:rPr lang="en-US" dirty="0" smtClean="0"/>
              <a:t>Allocative Efficiency (are we producing what people want)</a:t>
            </a:r>
          </a:p>
          <a:p>
            <a:pPr lvl="2"/>
            <a:r>
              <a:rPr lang="en-US" dirty="0" smtClean="0"/>
              <a:t>Equity (is it fair?)</a:t>
            </a:r>
          </a:p>
          <a:p>
            <a:pPr lvl="2"/>
            <a:r>
              <a:rPr lang="en-US" dirty="0" smtClean="0"/>
              <a:t>Economic Growth (enhance standard of living across generations</a:t>
            </a:r>
          </a:p>
          <a:p>
            <a:pPr lvl="2"/>
            <a:r>
              <a:rPr lang="en-US" dirty="0" smtClean="0"/>
              <a:t>Stabilizing or De-Stabilizing (employment increase or decrease)</a:t>
            </a:r>
          </a:p>
          <a:p>
            <a:pPr lvl="2"/>
            <a:r>
              <a:rPr lang="en-US" dirty="0" smtClean="0"/>
              <a:t>Goals are in conflict…growth vs stability, efficiency vs equity.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1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Production Possibilities Curve (Frontier)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PPC is a simple economic model showing the trade-offs an individual, firm, government faces in how to allocate scarce resources between to competing goods or services.</a:t>
            </a:r>
          </a:p>
          <a:p>
            <a:pPr lvl="1"/>
            <a:r>
              <a:rPr lang="en-US" dirty="0" smtClean="0"/>
              <a:t>PPC models scarcity</a:t>
            </a:r>
          </a:p>
          <a:p>
            <a:pPr lvl="1"/>
            <a:r>
              <a:rPr lang="en-US" dirty="0" smtClean="0"/>
              <a:t>PPC models opportunity cost</a:t>
            </a:r>
          </a:p>
          <a:p>
            <a:pPr lvl="2"/>
            <a:r>
              <a:rPr lang="en-US" dirty="0" smtClean="0"/>
              <a:t>What must be given up to order to have additional units of other goods.</a:t>
            </a:r>
          </a:p>
          <a:p>
            <a:pPr lvl="1"/>
            <a:r>
              <a:rPr lang="en-US" dirty="0" smtClean="0"/>
              <a:t>PPC models efficiency</a:t>
            </a:r>
          </a:p>
          <a:p>
            <a:pPr lvl="2"/>
            <a:r>
              <a:rPr lang="en-US" dirty="0" smtClean="0"/>
              <a:t>A point on the line represents efficient use of resources.</a:t>
            </a:r>
          </a:p>
          <a:p>
            <a:pPr lvl="3"/>
            <a:r>
              <a:rPr lang="en-US" dirty="0" smtClean="0"/>
              <a:t>All resources are efficiently and fully used.</a:t>
            </a:r>
          </a:p>
          <a:p>
            <a:pPr lvl="3"/>
            <a:r>
              <a:rPr lang="en-US" dirty="0" smtClean="0"/>
              <a:t>All technologies are efficiently used.</a:t>
            </a:r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13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006" y="304800"/>
            <a:ext cx="7467600" cy="1143000"/>
          </a:xfrm>
        </p:spPr>
        <p:txBody>
          <a:bodyPr>
            <a:normAutofit/>
          </a:bodyPr>
          <a:lstStyle/>
          <a:p>
            <a:r>
              <a:rPr lang="en-US" sz="2400" b="1" dirty="0"/>
              <a:t>Production Possibilities Curve (</a:t>
            </a:r>
            <a:r>
              <a:rPr lang="en-US" sz="2400" b="1" dirty="0" smtClean="0"/>
              <a:t>Frontier)</a:t>
            </a:r>
            <a:endParaRPr lang="en-US" sz="2400" dirty="0"/>
          </a:p>
        </p:txBody>
      </p:sp>
      <p:pic>
        <p:nvPicPr>
          <p:cNvPr id="1026" name="Picture 2" descr="http://www.jamesrahn.com/graph%20paper/graph_1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3492862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28659" y="5846600"/>
            <a:ext cx="4737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lain" startAt="4"/>
            </a:pPr>
            <a:r>
              <a:rPr lang="en-US" b="1" dirty="0" smtClean="0"/>
              <a:t>8  12 16  20 24 28 32 36   </a:t>
            </a:r>
            <a:r>
              <a:rPr lang="en-US" sz="1000" b="1" dirty="0" smtClean="0"/>
              <a:t>Quantity of Coconuts</a:t>
            </a:r>
            <a:endParaRPr lang="en-US" sz="1000" b="1" dirty="0"/>
          </a:p>
        </p:txBody>
      </p:sp>
      <p:sp>
        <p:nvSpPr>
          <p:cNvPr id="5" name="Oval 4"/>
          <p:cNvSpPr/>
          <p:nvPr/>
        </p:nvSpPr>
        <p:spPr>
          <a:xfrm>
            <a:off x="5020322" y="583188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683712" y="5833296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343400" y="5828192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024691" y="5821681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670325" y="5821681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335044" y="5825383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007457" y="5826712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658122" y="5826712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355603" y="5826857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327587" y="4832410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336895" y="5172722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335566" y="5514363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334237" y="3478566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321657" y="3822725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329061" y="415548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334237" y="4499502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336464" y="3150834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337939" y="2810522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3702" y="1964943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Quantity Of</a:t>
            </a:r>
          </a:p>
          <a:p>
            <a:pPr algn="ctr"/>
            <a:r>
              <a:rPr lang="en-US" sz="1200" dirty="0" smtClean="0"/>
              <a:t>Fish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2057064" y="534706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058465" y="501091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040709" y="469346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049075" y="435167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8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909985" y="3993681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906474" y="36576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12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911650" y="330841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14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909394" y="2989027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16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1916417" y="2653819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18</a:t>
            </a:r>
            <a:endParaRPr lang="en-US" b="1" dirty="0"/>
          </a:p>
        </p:txBody>
      </p:sp>
      <p:cxnSp>
        <p:nvCxnSpPr>
          <p:cNvPr id="36" name="Straight Connector 35"/>
          <p:cNvCxnSpPr>
            <a:stCxn id="22" idx="6"/>
            <a:endCxn id="5" idx="6"/>
          </p:cNvCxnSpPr>
          <p:nvPr/>
        </p:nvCxnSpPr>
        <p:spPr>
          <a:xfrm>
            <a:off x="2382183" y="3173694"/>
            <a:ext cx="2683858" cy="26810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3002281" y="3810000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014339" y="4827234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975650" y="3453393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987705" y="4527594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43" name="Oval 42"/>
          <p:cNvSpPr/>
          <p:nvPr/>
        </p:nvSpPr>
        <p:spPr>
          <a:xfrm>
            <a:off x="3007312" y="5001237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89557" y="4631905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45" name="Oval 44"/>
          <p:cNvSpPr/>
          <p:nvPr/>
        </p:nvSpPr>
        <p:spPr>
          <a:xfrm>
            <a:off x="4517403" y="2980678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497281" y="261134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91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37" grpId="0"/>
      <p:bldP spid="41" grpId="0"/>
      <p:bldP spid="43" grpId="0" animBg="1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Production Possibilities Curve (Frontier)</a:t>
            </a:r>
            <a:endParaRPr lang="en-US" sz="2400" dirty="0"/>
          </a:p>
        </p:txBody>
      </p:sp>
      <p:pic>
        <p:nvPicPr>
          <p:cNvPr id="4" name="Picture 2" descr="http://www.jamesrahn.com/graph%20paper/graph_1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864" y="1555071"/>
            <a:ext cx="3373536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18208" y="5943598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Quantity Of</a:t>
            </a:r>
          </a:p>
          <a:p>
            <a:pPr algn="ctr"/>
            <a:r>
              <a:rPr lang="en-US" sz="1200" dirty="0" smtClean="0"/>
              <a:t>Consumer Goods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08099" y="1524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Quantity Of</a:t>
            </a:r>
          </a:p>
          <a:p>
            <a:pPr algn="ctr"/>
            <a:r>
              <a:rPr lang="en-US" sz="1200" dirty="0" smtClean="0"/>
              <a:t>Capital Goods</a:t>
            </a:r>
            <a:endParaRPr lang="en-US" sz="1200" dirty="0"/>
          </a:p>
        </p:txBody>
      </p:sp>
      <p:sp>
        <p:nvSpPr>
          <p:cNvPr id="9" name="Oval 8"/>
          <p:cNvSpPr/>
          <p:nvPr/>
        </p:nvSpPr>
        <p:spPr>
          <a:xfrm>
            <a:off x="1771076" y="2792766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61417" y="5773444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>
            <a:off x="-1277159" y="2824206"/>
            <a:ext cx="6163557" cy="5339918"/>
          </a:xfrm>
          <a:prstGeom prst="arc">
            <a:avLst>
              <a:gd name="adj1" fmla="val 16200000"/>
              <a:gd name="adj2" fmla="val 142658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2855" y="2170331"/>
            <a:ext cx="15568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 err="1" smtClean="0"/>
              <a:t>Captial</a:t>
            </a:r>
            <a:r>
              <a:rPr lang="en-US" sz="1000" b="1" dirty="0" smtClean="0"/>
              <a:t> Goods</a:t>
            </a:r>
            <a:r>
              <a:rPr lang="en-US" sz="1000" dirty="0" smtClean="0"/>
              <a:t>:</a:t>
            </a:r>
          </a:p>
          <a:p>
            <a:pPr algn="ctr"/>
            <a:r>
              <a:rPr lang="en-US" sz="1000" dirty="0" smtClean="0"/>
              <a:t>Machinery, Tools, &amp;</a:t>
            </a:r>
          </a:p>
          <a:p>
            <a:pPr algn="ctr"/>
            <a:r>
              <a:rPr lang="en-US" sz="1000" dirty="0" smtClean="0"/>
              <a:t>Equipment Used To</a:t>
            </a:r>
          </a:p>
          <a:p>
            <a:pPr algn="ctr"/>
            <a:r>
              <a:rPr lang="en-US" sz="1000" dirty="0" smtClean="0"/>
              <a:t>Make Consumer Goods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6705600" y="6114302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Consumer Goods</a:t>
            </a:r>
            <a:r>
              <a:rPr lang="en-US" sz="1000" dirty="0" smtClean="0"/>
              <a:t>:</a:t>
            </a:r>
          </a:p>
          <a:p>
            <a:pPr algn="ctr"/>
            <a:r>
              <a:rPr lang="en-US" sz="1000" dirty="0" smtClean="0"/>
              <a:t>Goods consumers buy </a:t>
            </a:r>
          </a:p>
          <a:p>
            <a:pPr algn="ctr"/>
            <a:r>
              <a:rPr lang="en-US" sz="1000" dirty="0" smtClean="0"/>
              <a:t>directly from the firms </a:t>
            </a:r>
          </a:p>
          <a:p>
            <a:pPr algn="ctr"/>
            <a:r>
              <a:rPr lang="en-US" sz="1000" dirty="0" smtClean="0"/>
              <a:t>that make them.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5083206" y="1583323"/>
            <a:ext cx="3890809" cy="3570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Why is this curve bowed outward?</a:t>
            </a:r>
          </a:p>
          <a:p>
            <a:r>
              <a:rPr lang="en-US" sz="1400" dirty="0" smtClean="0"/>
              <a:t>   </a:t>
            </a:r>
          </a:p>
          <a:p>
            <a:r>
              <a:rPr lang="en-US" sz="1400" dirty="0" smtClean="0"/>
              <a:t>   (1) Because of the </a:t>
            </a:r>
            <a:r>
              <a:rPr lang="en-US" sz="1400" b="1" dirty="0" smtClean="0"/>
              <a:t>Law of Increasing </a:t>
            </a:r>
          </a:p>
          <a:p>
            <a:r>
              <a:rPr lang="en-US" sz="1400" b="1" dirty="0"/>
              <a:t> </a:t>
            </a:r>
            <a:r>
              <a:rPr lang="en-US" sz="1400" b="1" dirty="0" smtClean="0"/>
              <a:t>       Costs.</a:t>
            </a:r>
            <a:r>
              <a:rPr lang="en-US" sz="1400" dirty="0" smtClean="0"/>
              <a:t> The more of a good that is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produced, the greater its opportunity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cost.  </a:t>
            </a:r>
          </a:p>
          <a:p>
            <a:endParaRPr lang="en-US" sz="1400" dirty="0"/>
          </a:p>
          <a:p>
            <a:r>
              <a:rPr lang="en-US" sz="1400" dirty="0" smtClean="0"/>
              <a:t>   (2) Because resources are not perfectly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adaptable to alternative uses, our PPC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is unlikely to be linear.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</a:t>
            </a:r>
          </a:p>
          <a:p>
            <a:r>
              <a:rPr lang="en-US" sz="1400" dirty="0" smtClean="0"/>
              <a:t>    (3) Mathematically, this can be seen by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the slopes of the lines closer to the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endpoints are more horizontal and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vertical showing an greater increase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of opportunity costs.</a:t>
            </a:r>
          </a:p>
        </p:txBody>
      </p:sp>
    </p:spTree>
    <p:extLst>
      <p:ext uri="{BB962C8B-B14F-4D97-AF65-F5344CB8AC3E}">
        <p14:creationId xmlns:p14="http://schemas.microsoft.com/office/powerpoint/2010/main" val="143268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970</TotalTime>
  <Words>3676</Words>
  <Application>Microsoft Office PowerPoint</Application>
  <PresentationFormat>On-screen Show (4:3)</PresentationFormat>
  <Paragraphs>1015</Paragraphs>
  <Slides>49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Oriel</vt:lpstr>
      <vt:lpstr>AP Macroeconomics</vt:lpstr>
      <vt:lpstr>The Study of Economics</vt:lpstr>
      <vt:lpstr>Economic Way of Thinking</vt:lpstr>
      <vt:lpstr>Resources Are Scarce</vt:lpstr>
      <vt:lpstr>Use of Models in Economics</vt:lpstr>
      <vt:lpstr>Analyzing Is Not Judging</vt:lpstr>
      <vt:lpstr>Production Possibilities Curve (Frontier)</vt:lpstr>
      <vt:lpstr>Production Possibilities Curve (Frontier)</vt:lpstr>
      <vt:lpstr>Production Possibilities Curve (Frontier)</vt:lpstr>
      <vt:lpstr>Production Possibilities Curve (Frontier)</vt:lpstr>
      <vt:lpstr>Production Possibilities Curve (Frontier)</vt:lpstr>
      <vt:lpstr>Production Possibilities Curve (Frontier)</vt:lpstr>
      <vt:lpstr>Production Possibilities Curve (Frontier)</vt:lpstr>
      <vt:lpstr>Production Possibilities Curve (Frontier)</vt:lpstr>
      <vt:lpstr>Production Possibilities Curve (Frontier)</vt:lpstr>
      <vt:lpstr>Production Possibilities Curve &amp; Comparative Advantage</vt:lpstr>
      <vt:lpstr>Production Possibilities Curve &amp; Comparative Advantage</vt:lpstr>
      <vt:lpstr>Production Possibilities Curve &amp; Comparative Advantage</vt:lpstr>
      <vt:lpstr>Production Possibilities Curve &amp; Comparative Advantage</vt:lpstr>
      <vt:lpstr>Production Possibilities Curve &amp; Comparative Advantage</vt:lpstr>
      <vt:lpstr>Production Possibilities Curve &amp; Comparative Advantage</vt:lpstr>
      <vt:lpstr>   Section 2 Module 5: Intro To Demand</vt:lpstr>
      <vt:lpstr>   Section 2 Module 5: Intro To Demand</vt:lpstr>
      <vt:lpstr>Section 2 Module 5: Intro To Demand</vt:lpstr>
      <vt:lpstr>Section 2 Module 5: Intro To Demand</vt:lpstr>
      <vt:lpstr>Section 2 Module 5: Intro To Demand</vt:lpstr>
      <vt:lpstr>Section 2 Module 5: Intro To Demand</vt:lpstr>
      <vt:lpstr>Section 2 Module 5: Intro To Demand</vt:lpstr>
      <vt:lpstr>Section 2 Module 5: Intro To Demand</vt:lpstr>
      <vt:lpstr>Section 2 Module 5: Intro To Demand</vt:lpstr>
      <vt:lpstr>Section 2 Module 5: Intro To Demand</vt:lpstr>
      <vt:lpstr>Section 2 Module 5: Intro To Demand</vt:lpstr>
      <vt:lpstr>Section 2 Module 5: Intro To Demand</vt:lpstr>
      <vt:lpstr>Section 2 Module 5: Intro To Demand</vt:lpstr>
      <vt:lpstr>Section 2 Module 5: Intro To Demand</vt:lpstr>
      <vt:lpstr>Section 2 Module 5: Intro To Demand</vt:lpstr>
      <vt:lpstr>Section 2 Module 5: Intro To Demand</vt:lpstr>
      <vt:lpstr>Section 2 Module 5: Intro To Demand</vt:lpstr>
      <vt:lpstr>   Section 2 Module 6: Intro to Supply</vt:lpstr>
      <vt:lpstr>Section 2 Module 6: Intro To Supply</vt:lpstr>
      <vt:lpstr>Section 2 Module 6: Intro To Supply</vt:lpstr>
      <vt:lpstr>Section 2 Module 6: Intro To Supply</vt:lpstr>
      <vt:lpstr>Section 2 Module 6: Intro To Supply</vt:lpstr>
      <vt:lpstr>Section 2 Module 6: Intro To Supply</vt:lpstr>
      <vt:lpstr>Section 2 Module 6: Intro To Supply</vt:lpstr>
      <vt:lpstr>Section 2 Module 6: Intro To Supply</vt:lpstr>
      <vt:lpstr>Section 2 Module 6: Intro To Supply</vt:lpstr>
      <vt:lpstr>Section 2 Module 6: Intro To Supply</vt:lpstr>
      <vt:lpstr>Section 2 Module 6: Intro To Supply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Macroeconomics</dc:title>
  <dc:creator>Messick</dc:creator>
  <cp:lastModifiedBy>Messick, Robert</cp:lastModifiedBy>
  <cp:revision>79</cp:revision>
  <cp:lastPrinted>2014-09-05T12:22:29Z</cp:lastPrinted>
  <dcterms:created xsi:type="dcterms:W3CDTF">2014-09-02T03:25:42Z</dcterms:created>
  <dcterms:modified xsi:type="dcterms:W3CDTF">2014-09-23T16:25:17Z</dcterms:modified>
</cp:coreProperties>
</file>